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8" r:id="rId2"/>
    <p:sldId id="337" r:id="rId3"/>
    <p:sldId id="335" r:id="rId4"/>
    <p:sldId id="339" r:id="rId5"/>
    <p:sldId id="338" r:id="rId6"/>
  </p:sldIdLst>
  <p:sldSz cx="9144000" cy="5143500" type="screen16x9"/>
  <p:notesSz cx="6858000" cy="9144000"/>
  <p:defaultTextStyle>
    <a:defPPr>
      <a:defRPr lang="en-US"/>
    </a:defPPr>
    <a:lvl1pPr marL="0" algn="l" defTabSz="457151" rtl="0" eaLnBrk="1" latinLnBrk="0" hangingPunct="1">
      <a:defRPr sz="1800" kern="1200">
        <a:solidFill>
          <a:schemeClr val="tx1"/>
        </a:solidFill>
        <a:latin typeface="+mn-lt"/>
        <a:ea typeface="+mn-ea"/>
        <a:cs typeface="+mn-cs"/>
      </a:defRPr>
    </a:lvl1pPr>
    <a:lvl2pPr marL="457151" algn="l" defTabSz="457151" rtl="0" eaLnBrk="1" latinLnBrk="0" hangingPunct="1">
      <a:defRPr sz="1800" kern="1200">
        <a:solidFill>
          <a:schemeClr val="tx1"/>
        </a:solidFill>
        <a:latin typeface="+mn-lt"/>
        <a:ea typeface="+mn-ea"/>
        <a:cs typeface="+mn-cs"/>
      </a:defRPr>
    </a:lvl2pPr>
    <a:lvl3pPr marL="914302" algn="l" defTabSz="457151" rtl="0" eaLnBrk="1" latinLnBrk="0" hangingPunct="1">
      <a:defRPr sz="1800" kern="1200">
        <a:solidFill>
          <a:schemeClr val="tx1"/>
        </a:solidFill>
        <a:latin typeface="+mn-lt"/>
        <a:ea typeface="+mn-ea"/>
        <a:cs typeface="+mn-cs"/>
      </a:defRPr>
    </a:lvl3pPr>
    <a:lvl4pPr marL="1371453" algn="l" defTabSz="457151" rtl="0" eaLnBrk="1" latinLnBrk="0" hangingPunct="1">
      <a:defRPr sz="1800" kern="1200">
        <a:solidFill>
          <a:schemeClr val="tx1"/>
        </a:solidFill>
        <a:latin typeface="+mn-lt"/>
        <a:ea typeface="+mn-ea"/>
        <a:cs typeface="+mn-cs"/>
      </a:defRPr>
    </a:lvl4pPr>
    <a:lvl5pPr marL="1828604" algn="l" defTabSz="457151" rtl="0" eaLnBrk="1" latinLnBrk="0" hangingPunct="1">
      <a:defRPr sz="1800" kern="1200">
        <a:solidFill>
          <a:schemeClr val="tx1"/>
        </a:solidFill>
        <a:latin typeface="+mn-lt"/>
        <a:ea typeface="+mn-ea"/>
        <a:cs typeface="+mn-cs"/>
      </a:defRPr>
    </a:lvl5pPr>
    <a:lvl6pPr marL="2285755" algn="l" defTabSz="457151" rtl="0" eaLnBrk="1" latinLnBrk="0" hangingPunct="1">
      <a:defRPr sz="1800" kern="1200">
        <a:solidFill>
          <a:schemeClr val="tx1"/>
        </a:solidFill>
        <a:latin typeface="+mn-lt"/>
        <a:ea typeface="+mn-ea"/>
        <a:cs typeface="+mn-cs"/>
      </a:defRPr>
    </a:lvl6pPr>
    <a:lvl7pPr marL="2742906" algn="l" defTabSz="457151" rtl="0" eaLnBrk="1" latinLnBrk="0" hangingPunct="1">
      <a:defRPr sz="1800" kern="1200">
        <a:solidFill>
          <a:schemeClr val="tx1"/>
        </a:solidFill>
        <a:latin typeface="+mn-lt"/>
        <a:ea typeface="+mn-ea"/>
        <a:cs typeface="+mn-cs"/>
      </a:defRPr>
    </a:lvl7pPr>
    <a:lvl8pPr marL="3200057" algn="l" defTabSz="457151" rtl="0" eaLnBrk="1" latinLnBrk="0" hangingPunct="1">
      <a:defRPr sz="1800" kern="1200">
        <a:solidFill>
          <a:schemeClr val="tx1"/>
        </a:solidFill>
        <a:latin typeface="+mn-lt"/>
        <a:ea typeface="+mn-ea"/>
        <a:cs typeface="+mn-cs"/>
      </a:defRPr>
    </a:lvl8pPr>
    <a:lvl9pPr marL="3657208" algn="l" defTabSz="457151"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1 Speaker" id="{890199B5-52C8-2745-A06C-336DC7090810}">
          <p14:sldIdLst>
            <p14:sldId id="258"/>
            <p14:sldId id="337"/>
            <p14:sldId id="335"/>
            <p14:sldId id="339"/>
            <p14:sldId id="338"/>
          </p14:sldIdLst>
        </p14:section>
      </p14:sectionLst>
    </p:ext>
    <p:ext uri="{EFAFB233-063F-42B5-8137-9DF3F51BA10A}">
      <p15:sldGuideLst xmlns:p15="http://schemas.microsoft.com/office/powerpoint/2012/main">
        <p15:guide id="1" orient="horz" pos="1621"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  Abramowicz" initials="MA" lastIdx="1" clrIdx="0">
    <p:extLst>
      <p:ext uri="{19B8F6BF-5375-455C-9EA6-DF929625EA0E}">
        <p15:presenceInfo xmlns:p15="http://schemas.microsoft.com/office/powerpoint/2012/main" userId="fe6dc315-5999-4b30-b442-c95e62ade8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D1F3"/>
    <a:srgbClr val="FF5D2D"/>
    <a:srgbClr val="F2D4C0"/>
    <a:srgbClr val="F1C27D"/>
    <a:srgbClr val="C68642"/>
    <a:srgbClr val="8D5524"/>
    <a:srgbClr val="FFDBAC"/>
    <a:srgbClr val="5DD1F3"/>
    <a:srgbClr val="192433"/>
    <a:srgbClr val="FCD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39" autoAdjust="0"/>
    <p:restoredTop sz="96197" autoAdjust="0"/>
  </p:normalViewPr>
  <p:slideViewPr>
    <p:cSldViewPr snapToGrid="0" snapToObjects="1">
      <p:cViewPr varScale="1">
        <p:scale>
          <a:sx n="134" d="100"/>
          <a:sy n="134" d="100"/>
        </p:scale>
        <p:origin x="200" y="584"/>
      </p:cViewPr>
      <p:guideLst>
        <p:guide orient="horz" pos="1621"/>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C89DC-E22E-6B4D-BBCB-AE79445049A9}" type="datetimeFigureOut">
              <a:rPr lang="en-US" smtClean="0"/>
              <a:t>7/24/22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0E43F-E41D-B944-AB69-251B7D9709D4}" type="slidenum">
              <a:rPr lang="en-US" smtClean="0"/>
              <a:t>‹#›</a:t>
            </a:fld>
            <a:endParaRPr lang="en-US"/>
          </a:p>
        </p:txBody>
      </p:sp>
    </p:spTree>
    <p:extLst>
      <p:ext uri="{BB962C8B-B14F-4D97-AF65-F5344CB8AC3E}">
        <p14:creationId xmlns:p14="http://schemas.microsoft.com/office/powerpoint/2010/main" val="592717364"/>
      </p:ext>
    </p:extLst>
  </p:cSld>
  <p:clrMap bg1="lt1" tx1="dk1" bg2="lt2" tx2="dk2" accent1="accent1" accent2="accent2" accent3="accent3" accent4="accent4" accent5="accent5" accent6="accent6" hlink="hlink" folHlink="folHlink"/>
  <p:notesStyle>
    <a:lvl1pPr marL="0" algn="l" defTabSz="914302" rtl="0" eaLnBrk="1" latinLnBrk="0" hangingPunct="1">
      <a:defRPr sz="1200" kern="1200">
        <a:solidFill>
          <a:schemeClr val="tx1"/>
        </a:solidFill>
        <a:latin typeface="+mn-lt"/>
        <a:ea typeface="+mn-ea"/>
        <a:cs typeface="+mn-cs"/>
      </a:defRPr>
    </a:lvl1pPr>
    <a:lvl2pPr marL="457151" algn="l" defTabSz="914302" rtl="0" eaLnBrk="1" latinLnBrk="0" hangingPunct="1">
      <a:defRPr sz="1200" kern="1200">
        <a:solidFill>
          <a:schemeClr val="tx1"/>
        </a:solidFill>
        <a:latin typeface="+mn-lt"/>
        <a:ea typeface="+mn-ea"/>
        <a:cs typeface="+mn-cs"/>
      </a:defRPr>
    </a:lvl2pPr>
    <a:lvl3pPr marL="914302" algn="l" defTabSz="914302" rtl="0" eaLnBrk="1" latinLnBrk="0" hangingPunct="1">
      <a:defRPr sz="1200" kern="1200">
        <a:solidFill>
          <a:schemeClr val="tx1"/>
        </a:solidFill>
        <a:latin typeface="+mn-lt"/>
        <a:ea typeface="+mn-ea"/>
        <a:cs typeface="+mn-cs"/>
      </a:defRPr>
    </a:lvl3pPr>
    <a:lvl4pPr marL="1371453" algn="l" defTabSz="914302" rtl="0" eaLnBrk="1" latinLnBrk="0" hangingPunct="1">
      <a:defRPr sz="1200" kern="1200">
        <a:solidFill>
          <a:schemeClr val="tx1"/>
        </a:solidFill>
        <a:latin typeface="+mn-lt"/>
        <a:ea typeface="+mn-ea"/>
        <a:cs typeface="+mn-cs"/>
      </a:defRPr>
    </a:lvl4pPr>
    <a:lvl5pPr marL="1828604" algn="l" defTabSz="914302" rtl="0" eaLnBrk="1" latinLnBrk="0" hangingPunct="1">
      <a:defRPr sz="1200" kern="1200">
        <a:solidFill>
          <a:schemeClr val="tx1"/>
        </a:solidFill>
        <a:latin typeface="+mn-lt"/>
        <a:ea typeface="+mn-ea"/>
        <a:cs typeface="+mn-cs"/>
      </a:defRPr>
    </a:lvl5pPr>
    <a:lvl6pPr marL="2285755" algn="l" defTabSz="914302" rtl="0" eaLnBrk="1" latinLnBrk="0" hangingPunct="1">
      <a:defRPr sz="1200" kern="1200">
        <a:solidFill>
          <a:schemeClr val="tx1"/>
        </a:solidFill>
        <a:latin typeface="+mn-lt"/>
        <a:ea typeface="+mn-ea"/>
        <a:cs typeface="+mn-cs"/>
      </a:defRPr>
    </a:lvl6pPr>
    <a:lvl7pPr marL="2742906" algn="l" defTabSz="914302" rtl="0" eaLnBrk="1" latinLnBrk="0" hangingPunct="1">
      <a:defRPr sz="1200" kern="1200">
        <a:solidFill>
          <a:schemeClr val="tx1"/>
        </a:solidFill>
        <a:latin typeface="+mn-lt"/>
        <a:ea typeface="+mn-ea"/>
        <a:cs typeface="+mn-cs"/>
      </a:defRPr>
    </a:lvl7pPr>
    <a:lvl8pPr marL="3200057" algn="l" defTabSz="914302" rtl="0" eaLnBrk="1" latinLnBrk="0" hangingPunct="1">
      <a:defRPr sz="1200" kern="1200">
        <a:solidFill>
          <a:schemeClr val="tx1"/>
        </a:solidFill>
        <a:latin typeface="+mn-lt"/>
        <a:ea typeface="+mn-ea"/>
        <a:cs typeface="+mn-cs"/>
      </a:defRPr>
    </a:lvl8pPr>
    <a:lvl9pPr marL="3657208" algn="l" defTabSz="91430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02" rtl="0" eaLnBrk="1" fontAlgn="auto" latinLnBrk="0" hangingPunct="1">
              <a:lnSpc>
                <a:spcPct val="100000"/>
              </a:lnSpc>
              <a:spcBef>
                <a:spcPts val="0"/>
              </a:spcBef>
              <a:spcAft>
                <a:spcPts val="0"/>
              </a:spcAft>
              <a:buClrTx/>
              <a:buSzTx/>
              <a:buFontTx/>
              <a:buNone/>
              <a:tabLst/>
              <a:defRPr/>
            </a:pPr>
            <a:r>
              <a:rPr lang="en-US" dirty="0"/>
              <a:t>Good afternoon everyone. My name is Tim Mesker and I am joined here today with my colleague Adam Wiethuechter. We welcome the opportunity to update the IETF community on the work that we were able to accomplish over the past two days. </a:t>
            </a:r>
          </a:p>
          <a:p>
            <a:endParaRPr lang="en-US" dirty="0"/>
          </a:p>
        </p:txBody>
      </p:sp>
      <p:sp>
        <p:nvSpPr>
          <p:cNvPr id="4" name="Slide Number Placeholder 3"/>
          <p:cNvSpPr>
            <a:spLocks noGrp="1"/>
          </p:cNvSpPr>
          <p:nvPr>
            <p:ph type="sldNum" sz="quarter" idx="5"/>
          </p:nvPr>
        </p:nvSpPr>
        <p:spPr/>
        <p:txBody>
          <a:bodyPr/>
          <a:lstStyle/>
          <a:p>
            <a:fld id="{E290E43F-E41D-B944-AB69-251B7D9709D4}" type="slidenum">
              <a:rPr lang="en-US" smtClean="0"/>
              <a:t>1</a:t>
            </a:fld>
            <a:endParaRPr lang="en-US"/>
          </a:p>
        </p:txBody>
      </p:sp>
    </p:spTree>
    <p:extLst>
      <p:ext uri="{BB962C8B-B14F-4D97-AF65-F5344CB8AC3E}">
        <p14:creationId xmlns:p14="http://schemas.microsoft.com/office/powerpoint/2010/main" val="419082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90E43F-E41D-B944-AB69-251B7D9709D4}" type="slidenum">
              <a:rPr lang="en-US" smtClean="0"/>
              <a:t>3</a:t>
            </a:fld>
            <a:endParaRPr lang="en-US"/>
          </a:p>
        </p:txBody>
      </p:sp>
    </p:spTree>
    <p:extLst>
      <p:ext uri="{BB962C8B-B14F-4D97-AF65-F5344CB8AC3E}">
        <p14:creationId xmlns:p14="http://schemas.microsoft.com/office/powerpoint/2010/main" val="248611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90E43F-E41D-B944-AB69-251B7D9709D4}" type="slidenum">
              <a:rPr lang="en-US" smtClean="0"/>
              <a:t>4</a:t>
            </a:fld>
            <a:endParaRPr lang="en-US"/>
          </a:p>
        </p:txBody>
      </p:sp>
    </p:spTree>
    <p:extLst>
      <p:ext uri="{BB962C8B-B14F-4D97-AF65-F5344CB8AC3E}">
        <p14:creationId xmlns:p14="http://schemas.microsoft.com/office/powerpoint/2010/main" val="261966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90E43F-E41D-B944-AB69-251B7D9709D4}" type="slidenum">
              <a:rPr lang="en-US" smtClean="0"/>
              <a:t>5</a:t>
            </a:fld>
            <a:endParaRPr lang="en-US"/>
          </a:p>
        </p:txBody>
      </p:sp>
    </p:spTree>
    <p:extLst>
      <p:ext uri="{BB962C8B-B14F-4D97-AF65-F5344CB8AC3E}">
        <p14:creationId xmlns:p14="http://schemas.microsoft.com/office/powerpoint/2010/main" val="418802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x-none"/>
              <a:t>Click to edit Master title style</a:t>
            </a:r>
            <a:endParaRPr lang="en-US"/>
          </a:p>
        </p:txBody>
      </p:sp>
      <p:sp>
        <p:nvSpPr>
          <p:cNvPr id="3" name="Subtitle 2"/>
          <p:cNvSpPr>
            <a:spLocks noGrp="1"/>
          </p:cNvSpPr>
          <p:nvPr>
            <p:ph type="subTitle" idx="1"/>
          </p:nvPr>
        </p:nvSpPr>
        <p:spPr>
          <a:xfrm>
            <a:off x="1371600" y="2914651"/>
            <a:ext cx="6400800" cy="1314450"/>
          </a:xfrm>
        </p:spPr>
        <p:txBody>
          <a:bodyPr/>
          <a:lstStyle>
            <a:lvl1pPr marL="0" indent="0" algn="ctr">
              <a:buNone/>
              <a:defRPr>
                <a:solidFill>
                  <a:schemeClr val="tx1">
                    <a:tint val="75000"/>
                  </a:schemeClr>
                </a:solidFill>
              </a:defRPr>
            </a:lvl1pPr>
            <a:lvl2pPr marL="457222" indent="0" algn="ctr">
              <a:buNone/>
              <a:defRPr>
                <a:solidFill>
                  <a:schemeClr val="tx1">
                    <a:tint val="75000"/>
                  </a:schemeClr>
                </a:solidFill>
              </a:defRPr>
            </a:lvl2pPr>
            <a:lvl3pPr marL="914444" indent="0" algn="ctr">
              <a:buNone/>
              <a:defRPr>
                <a:solidFill>
                  <a:schemeClr val="tx1">
                    <a:tint val="75000"/>
                  </a:schemeClr>
                </a:solidFill>
              </a:defRPr>
            </a:lvl3pPr>
            <a:lvl4pPr marL="1371665" indent="0" algn="ctr">
              <a:buNone/>
              <a:defRPr>
                <a:solidFill>
                  <a:schemeClr val="tx1">
                    <a:tint val="75000"/>
                  </a:schemeClr>
                </a:solidFill>
              </a:defRPr>
            </a:lvl4pPr>
            <a:lvl5pPr marL="1828887" indent="0" algn="ctr">
              <a:buNone/>
              <a:defRPr>
                <a:solidFill>
                  <a:schemeClr val="tx1">
                    <a:tint val="75000"/>
                  </a:schemeClr>
                </a:solidFill>
              </a:defRPr>
            </a:lvl5pPr>
            <a:lvl6pPr marL="2286108" indent="0" algn="ctr">
              <a:buNone/>
              <a:defRPr>
                <a:solidFill>
                  <a:schemeClr val="tx1">
                    <a:tint val="75000"/>
                  </a:schemeClr>
                </a:solidFill>
              </a:defRPr>
            </a:lvl6pPr>
            <a:lvl7pPr marL="2743329" indent="0" algn="ctr">
              <a:buNone/>
              <a:defRPr>
                <a:solidFill>
                  <a:schemeClr val="tx1">
                    <a:tint val="75000"/>
                  </a:schemeClr>
                </a:solidFill>
              </a:defRPr>
            </a:lvl7pPr>
            <a:lvl8pPr marL="3200551" indent="0" algn="ctr">
              <a:buNone/>
              <a:defRPr>
                <a:solidFill>
                  <a:schemeClr val="tx1">
                    <a:tint val="75000"/>
                  </a:schemeClr>
                </a:solidFill>
              </a:defRPr>
            </a:lvl8pPr>
            <a:lvl9pPr marL="3657773"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840546AD-48BD-9346-8329-D451901D644A}" type="datetimeFigureOut">
              <a:rPr lang="en-US" smtClean="0"/>
              <a:t>7/24/22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113751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40546AD-48BD-9346-8329-D451901D644A}" type="datetimeFigureOut">
              <a:rPr lang="en-US" smtClean="0"/>
              <a:t>7/24/22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346932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40546AD-48BD-9346-8329-D451901D644A}" type="datetimeFigureOut">
              <a:rPr lang="en-US" smtClean="0"/>
              <a:t>7/24/22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208806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40546AD-48BD-9346-8329-D451901D644A}" type="datetimeFigureOut">
              <a:rPr lang="en-US" smtClean="0"/>
              <a:t>7/24/22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227450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1" b="1" cap="all"/>
            </a:lvl1pPr>
          </a:lstStyle>
          <a:p>
            <a:r>
              <a:rPr lang="x-none"/>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22" indent="0">
              <a:buNone/>
              <a:defRPr sz="1801">
                <a:solidFill>
                  <a:schemeClr val="tx1">
                    <a:tint val="75000"/>
                  </a:schemeClr>
                </a:solidFill>
              </a:defRPr>
            </a:lvl2pPr>
            <a:lvl3pPr marL="914444" indent="0">
              <a:buNone/>
              <a:defRPr sz="1601">
                <a:solidFill>
                  <a:schemeClr val="tx1">
                    <a:tint val="75000"/>
                  </a:schemeClr>
                </a:solidFill>
              </a:defRPr>
            </a:lvl3pPr>
            <a:lvl4pPr marL="1371665" indent="0">
              <a:buNone/>
              <a:defRPr sz="1401">
                <a:solidFill>
                  <a:schemeClr val="tx1">
                    <a:tint val="75000"/>
                  </a:schemeClr>
                </a:solidFill>
              </a:defRPr>
            </a:lvl4pPr>
            <a:lvl5pPr marL="1828887" indent="0">
              <a:buNone/>
              <a:defRPr sz="1401">
                <a:solidFill>
                  <a:schemeClr val="tx1">
                    <a:tint val="75000"/>
                  </a:schemeClr>
                </a:solidFill>
              </a:defRPr>
            </a:lvl5pPr>
            <a:lvl6pPr marL="2286108" indent="0">
              <a:buNone/>
              <a:defRPr sz="1401">
                <a:solidFill>
                  <a:schemeClr val="tx1">
                    <a:tint val="75000"/>
                  </a:schemeClr>
                </a:solidFill>
              </a:defRPr>
            </a:lvl6pPr>
            <a:lvl7pPr marL="2743329" indent="0">
              <a:buNone/>
              <a:defRPr sz="1401">
                <a:solidFill>
                  <a:schemeClr val="tx1">
                    <a:tint val="75000"/>
                  </a:schemeClr>
                </a:solidFill>
              </a:defRPr>
            </a:lvl7pPr>
            <a:lvl8pPr marL="3200551" indent="0">
              <a:buNone/>
              <a:defRPr sz="1401">
                <a:solidFill>
                  <a:schemeClr val="tx1">
                    <a:tint val="75000"/>
                  </a:schemeClr>
                </a:solidFill>
              </a:defRPr>
            </a:lvl8pPr>
            <a:lvl9pPr marL="3657773" indent="0">
              <a:buNone/>
              <a:defRPr sz="1401">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840546AD-48BD-9346-8329-D451901D644A}" type="datetimeFigureOut">
              <a:rPr lang="en-US" smtClean="0"/>
              <a:t>7/24/22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3826899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840546AD-48BD-9346-8329-D451901D644A}" type="datetimeFigureOut">
              <a:rPr lang="en-US" smtClean="0"/>
              <a:t>7/24/22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228481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22" indent="0">
              <a:buNone/>
              <a:defRPr sz="2000" b="1"/>
            </a:lvl2pPr>
            <a:lvl3pPr marL="914444" indent="0">
              <a:buNone/>
              <a:defRPr sz="1801" b="1"/>
            </a:lvl3pPr>
            <a:lvl4pPr marL="1371665" indent="0">
              <a:buNone/>
              <a:defRPr sz="1601" b="1"/>
            </a:lvl4pPr>
            <a:lvl5pPr marL="1828887" indent="0">
              <a:buNone/>
              <a:defRPr sz="1601" b="1"/>
            </a:lvl5pPr>
            <a:lvl6pPr marL="2286108" indent="0">
              <a:buNone/>
              <a:defRPr sz="1601" b="1"/>
            </a:lvl6pPr>
            <a:lvl7pPr marL="2743329" indent="0">
              <a:buNone/>
              <a:defRPr sz="1601" b="1"/>
            </a:lvl7pPr>
            <a:lvl8pPr marL="3200551" indent="0">
              <a:buNone/>
              <a:defRPr sz="1601" b="1"/>
            </a:lvl8pPr>
            <a:lvl9pPr marL="3657773" indent="0">
              <a:buNone/>
              <a:defRPr sz="1601" b="1"/>
            </a:lvl9pPr>
          </a:lstStyle>
          <a:p>
            <a:pPr lvl="0"/>
            <a:r>
              <a:rPr lang="x-none"/>
              <a:t>Click to edit Master text styles</a:t>
            </a:r>
          </a:p>
        </p:txBody>
      </p:sp>
      <p:sp>
        <p:nvSpPr>
          <p:cNvPr id="4" name="Content Placeholder 3"/>
          <p:cNvSpPr>
            <a:spLocks noGrp="1"/>
          </p:cNvSpPr>
          <p:nvPr>
            <p:ph sz="half" idx="2"/>
          </p:nvPr>
        </p:nvSpPr>
        <p:spPr>
          <a:xfrm>
            <a:off x="457200" y="1631157"/>
            <a:ext cx="4040188" cy="2963465"/>
          </a:xfrm>
        </p:spPr>
        <p:txBody>
          <a:bodyPr/>
          <a:lstStyle>
            <a:lvl1pPr>
              <a:defRPr sz="2400"/>
            </a:lvl1pPr>
            <a:lvl2pPr>
              <a:defRPr sz="2000"/>
            </a:lvl2pPr>
            <a:lvl3pPr>
              <a:defRPr sz="1801"/>
            </a:lvl3pPr>
            <a:lvl4pPr>
              <a:defRPr sz="1601"/>
            </a:lvl4pPr>
            <a:lvl5pPr>
              <a:defRPr sz="1601"/>
            </a:lvl5pPr>
            <a:lvl6pPr>
              <a:defRPr sz="1601"/>
            </a:lvl6pPr>
            <a:lvl7pPr>
              <a:defRPr sz="1601"/>
            </a:lvl7pPr>
            <a:lvl8pPr>
              <a:defRPr sz="1601"/>
            </a:lvl8pPr>
            <a:lvl9pPr>
              <a:defRPr sz="160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6" y="1151336"/>
            <a:ext cx="4041775" cy="479822"/>
          </a:xfrm>
        </p:spPr>
        <p:txBody>
          <a:bodyPr anchor="b"/>
          <a:lstStyle>
            <a:lvl1pPr marL="0" indent="0">
              <a:buNone/>
              <a:defRPr sz="2400" b="1"/>
            </a:lvl1pPr>
            <a:lvl2pPr marL="457222" indent="0">
              <a:buNone/>
              <a:defRPr sz="2000" b="1"/>
            </a:lvl2pPr>
            <a:lvl3pPr marL="914444" indent="0">
              <a:buNone/>
              <a:defRPr sz="1801" b="1"/>
            </a:lvl3pPr>
            <a:lvl4pPr marL="1371665" indent="0">
              <a:buNone/>
              <a:defRPr sz="1601" b="1"/>
            </a:lvl4pPr>
            <a:lvl5pPr marL="1828887" indent="0">
              <a:buNone/>
              <a:defRPr sz="1601" b="1"/>
            </a:lvl5pPr>
            <a:lvl6pPr marL="2286108" indent="0">
              <a:buNone/>
              <a:defRPr sz="1601" b="1"/>
            </a:lvl6pPr>
            <a:lvl7pPr marL="2743329" indent="0">
              <a:buNone/>
              <a:defRPr sz="1601" b="1"/>
            </a:lvl7pPr>
            <a:lvl8pPr marL="3200551" indent="0">
              <a:buNone/>
              <a:defRPr sz="1601" b="1"/>
            </a:lvl8pPr>
            <a:lvl9pPr marL="3657773" indent="0">
              <a:buNone/>
              <a:defRPr sz="1601" b="1"/>
            </a:lvl9pPr>
          </a:lstStyle>
          <a:p>
            <a:pPr lvl="0"/>
            <a:r>
              <a:rPr lang="x-none"/>
              <a:t>Click to edit Master text styles</a:t>
            </a:r>
          </a:p>
        </p:txBody>
      </p:sp>
      <p:sp>
        <p:nvSpPr>
          <p:cNvPr id="6" name="Content Placeholder 5"/>
          <p:cNvSpPr>
            <a:spLocks noGrp="1"/>
          </p:cNvSpPr>
          <p:nvPr>
            <p:ph sz="quarter" idx="4"/>
          </p:nvPr>
        </p:nvSpPr>
        <p:spPr>
          <a:xfrm>
            <a:off x="4645026" y="1631157"/>
            <a:ext cx="4041775" cy="2963465"/>
          </a:xfrm>
        </p:spPr>
        <p:txBody>
          <a:bodyPr/>
          <a:lstStyle>
            <a:lvl1pPr>
              <a:defRPr sz="2400"/>
            </a:lvl1pPr>
            <a:lvl2pPr>
              <a:defRPr sz="2000"/>
            </a:lvl2pPr>
            <a:lvl3pPr>
              <a:defRPr sz="1801"/>
            </a:lvl3pPr>
            <a:lvl4pPr>
              <a:defRPr sz="1601"/>
            </a:lvl4pPr>
            <a:lvl5pPr>
              <a:defRPr sz="1601"/>
            </a:lvl5pPr>
            <a:lvl6pPr>
              <a:defRPr sz="1601"/>
            </a:lvl6pPr>
            <a:lvl7pPr>
              <a:defRPr sz="1601"/>
            </a:lvl7pPr>
            <a:lvl8pPr>
              <a:defRPr sz="1601"/>
            </a:lvl8pPr>
            <a:lvl9pPr>
              <a:defRPr sz="1601"/>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840546AD-48BD-9346-8329-D451901D644A}" type="datetimeFigureOut">
              <a:rPr lang="en-US" smtClean="0"/>
              <a:t>7/24/22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44289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840546AD-48BD-9346-8329-D451901D644A}" type="datetimeFigureOut">
              <a:rPr lang="en-US" smtClean="0"/>
              <a:t>7/24/22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40720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546AD-48BD-9346-8329-D451901D644A}" type="datetimeFigureOut">
              <a:rPr lang="en-US" smtClean="0"/>
              <a:t>7/24/22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118225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1" y="1076327"/>
            <a:ext cx="3008313" cy="3518297"/>
          </a:xfrm>
        </p:spPr>
        <p:txBody>
          <a:bodyPr/>
          <a:lstStyle>
            <a:lvl1pPr marL="0" indent="0">
              <a:buNone/>
              <a:defRPr sz="1401"/>
            </a:lvl1pPr>
            <a:lvl2pPr marL="457222" indent="0">
              <a:buNone/>
              <a:defRPr sz="1199"/>
            </a:lvl2pPr>
            <a:lvl3pPr marL="914444" indent="0">
              <a:buNone/>
              <a:defRPr sz="999"/>
            </a:lvl3pPr>
            <a:lvl4pPr marL="1371665" indent="0">
              <a:buNone/>
              <a:defRPr sz="900"/>
            </a:lvl4pPr>
            <a:lvl5pPr marL="1828887" indent="0">
              <a:buNone/>
              <a:defRPr sz="900"/>
            </a:lvl5pPr>
            <a:lvl6pPr marL="2286108" indent="0">
              <a:buNone/>
              <a:defRPr sz="900"/>
            </a:lvl6pPr>
            <a:lvl7pPr marL="2743329" indent="0">
              <a:buNone/>
              <a:defRPr sz="900"/>
            </a:lvl7pPr>
            <a:lvl8pPr marL="3200551" indent="0">
              <a:buNone/>
              <a:defRPr sz="900"/>
            </a:lvl8pPr>
            <a:lvl9pPr marL="3657773"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840546AD-48BD-9346-8329-D451901D644A}" type="datetimeFigureOut">
              <a:rPr lang="en-US" smtClean="0"/>
              <a:t>7/24/22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36468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22" indent="0">
              <a:buNone/>
              <a:defRPr sz="2800"/>
            </a:lvl2pPr>
            <a:lvl3pPr marL="914444" indent="0">
              <a:buNone/>
              <a:defRPr sz="2400"/>
            </a:lvl3pPr>
            <a:lvl4pPr marL="1371665" indent="0">
              <a:buNone/>
              <a:defRPr sz="2000"/>
            </a:lvl4pPr>
            <a:lvl5pPr marL="1828887" indent="0">
              <a:buNone/>
              <a:defRPr sz="2000"/>
            </a:lvl5pPr>
            <a:lvl6pPr marL="2286108" indent="0">
              <a:buNone/>
              <a:defRPr sz="2000"/>
            </a:lvl6pPr>
            <a:lvl7pPr marL="2743329" indent="0">
              <a:buNone/>
              <a:defRPr sz="2000"/>
            </a:lvl7pPr>
            <a:lvl8pPr marL="3200551" indent="0">
              <a:buNone/>
              <a:defRPr sz="2000"/>
            </a:lvl8pPr>
            <a:lvl9pPr marL="3657773"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1"/>
            </a:lvl1pPr>
            <a:lvl2pPr marL="457222" indent="0">
              <a:buNone/>
              <a:defRPr sz="1199"/>
            </a:lvl2pPr>
            <a:lvl3pPr marL="914444" indent="0">
              <a:buNone/>
              <a:defRPr sz="999"/>
            </a:lvl3pPr>
            <a:lvl4pPr marL="1371665" indent="0">
              <a:buNone/>
              <a:defRPr sz="900"/>
            </a:lvl4pPr>
            <a:lvl5pPr marL="1828887" indent="0">
              <a:buNone/>
              <a:defRPr sz="900"/>
            </a:lvl5pPr>
            <a:lvl6pPr marL="2286108" indent="0">
              <a:buNone/>
              <a:defRPr sz="900"/>
            </a:lvl6pPr>
            <a:lvl7pPr marL="2743329" indent="0">
              <a:buNone/>
              <a:defRPr sz="900"/>
            </a:lvl7pPr>
            <a:lvl8pPr marL="3200551" indent="0">
              <a:buNone/>
              <a:defRPr sz="900"/>
            </a:lvl8pPr>
            <a:lvl9pPr marL="3657773"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840546AD-48BD-9346-8329-D451901D644A}" type="datetimeFigureOut">
              <a:rPr lang="en-US" smtClean="0"/>
              <a:t>7/24/22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FAC9F5-6142-144E-853D-B104371D383F}" type="slidenum">
              <a:rPr lang="en-US" smtClean="0"/>
              <a:t>‹#›</a:t>
            </a:fld>
            <a:endParaRPr lang="en-US"/>
          </a:p>
        </p:txBody>
      </p:sp>
    </p:spTree>
    <p:extLst>
      <p:ext uri="{BB962C8B-B14F-4D97-AF65-F5344CB8AC3E}">
        <p14:creationId xmlns:p14="http://schemas.microsoft.com/office/powerpoint/2010/main" val="305186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199">
                <a:solidFill>
                  <a:schemeClr val="tx1">
                    <a:tint val="75000"/>
                  </a:schemeClr>
                </a:solidFill>
              </a:defRPr>
            </a:lvl1pPr>
          </a:lstStyle>
          <a:p>
            <a:fld id="{840546AD-48BD-9346-8329-D451901D644A}" type="datetimeFigureOut">
              <a:rPr lang="en-US" smtClean="0"/>
              <a:t>7/24/22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199">
                <a:solidFill>
                  <a:schemeClr val="tx1">
                    <a:tint val="75000"/>
                  </a:schemeClr>
                </a:solidFill>
              </a:defRPr>
            </a:lvl1pPr>
          </a:lstStyle>
          <a:p>
            <a:fld id="{8AFAC9F5-6142-144E-853D-B104371D383F}" type="slidenum">
              <a:rPr lang="en-US" smtClean="0"/>
              <a:t>‹#›</a:t>
            </a:fld>
            <a:endParaRPr lang="en-US"/>
          </a:p>
        </p:txBody>
      </p:sp>
    </p:spTree>
    <p:extLst>
      <p:ext uri="{BB962C8B-B14F-4D97-AF65-F5344CB8AC3E}">
        <p14:creationId xmlns:p14="http://schemas.microsoft.com/office/powerpoint/2010/main" val="2562862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22" rtl="0" eaLnBrk="1" latinLnBrk="0" hangingPunct="1">
        <a:spcBef>
          <a:spcPct val="0"/>
        </a:spcBef>
        <a:buNone/>
        <a:defRPr sz="4401" kern="1200">
          <a:solidFill>
            <a:schemeClr val="tx1"/>
          </a:solidFill>
          <a:latin typeface="+mj-lt"/>
          <a:ea typeface="+mj-ea"/>
          <a:cs typeface="+mj-cs"/>
        </a:defRPr>
      </a:lvl1pPr>
    </p:titleStyle>
    <p:bodyStyle>
      <a:lvl1pPr marL="342917" indent="-342917" algn="l" defTabSz="457222" rtl="0" eaLnBrk="1" latinLnBrk="0" hangingPunct="1">
        <a:spcBef>
          <a:spcPct val="20000"/>
        </a:spcBef>
        <a:buFont typeface="Arial"/>
        <a:buChar char="•"/>
        <a:defRPr sz="3200" kern="1200">
          <a:solidFill>
            <a:schemeClr val="tx1"/>
          </a:solidFill>
          <a:latin typeface="+mn-lt"/>
          <a:ea typeface="+mn-ea"/>
          <a:cs typeface="+mn-cs"/>
        </a:defRPr>
      </a:lvl1pPr>
      <a:lvl2pPr marL="742985" indent="-285763" algn="l" defTabSz="457222" rtl="0" eaLnBrk="1" latinLnBrk="0" hangingPunct="1">
        <a:spcBef>
          <a:spcPct val="20000"/>
        </a:spcBef>
        <a:buFont typeface="Arial"/>
        <a:buChar char="–"/>
        <a:defRPr sz="2800" kern="1200">
          <a:solidFill>
            <a:schemeClr val="tx1"/>
          </a:solidFill>
          <a:latin typeface="+mn-lt"/>
          <a:ea typeface="+mn-ea"/>
          <a:cs typeface="+mn-cs"/>
        </a:defRPr>
      </a:lvl2pPr>
      <a:lvl3pPr marL="1143054" indent="-228610" algn="l" defTabSz="457222" rtl="0" eaLnBrk="1" latinLnBrk="0" hangingPunct="1">
        <a:spcBef>
          <a:spcPct val="20000"/>
        </a:spcBef>
        <a:buFont typeface="Arial"/>
        <a:buChar char="•"/>
        <a:defRPr sz="2400" kern="1200">
          <a:solidFill>
            <a:schemeClr val="tx1"/>
          </a:solidFill>
          <a:latin typeface="+mn-lt"/>
          <a:ea typeface="+mn-ea"/>
          <a:cs typeface="+mn-cs"/>
        </a:defRPr>
      </a:lvl3pPr>
      <a:lvl4pPr marL="1600276" indent="-228610" algn="l" defTabSz="457222" rtl="0" eaLnBrk="1" latinLnBrk="0" hangingPunct="1">
        <a:spcBef>
          <a:spcPct val="20000"/>
        </a:spcBef>
        <a:buFont typeface="Arial"/>
        <a:buChar char="–"/>
        <a:defRPr sz="2000" kern="1200">
          <a:solidFill>
            <a:schemeClr val="tx1"/>
          </a:solidFill>
          <a:latin typeface="+mn-lt"/>
          <a:ea typeface="+mn-ea"/>
          <a:cs typeface="+mn-cs"/>
        </a:defRPr>
      </a:lvl4pPr>
      <a:lvl5pPr marL="2057497" indent="-228610" algn="l" defTabSz="457222" rtl="0" eaLnBrk="1" latinLnBrk="0" hangingPunct="1">
        <a:spcBef>
          <a:spcPct val="20000"/>
        </a:spcBef>
        <a:buFont typeface="Arial"/>
        <a:buChar char="»"/>
        <a:defRPr sz="2000" kern="1200">
          <a:solidFill>
            <a:schemeClr val="tx1"/>
          </a:solidFill>
          <a:latin typeface="+mn-lt"/>
          <a:ea typeface="+mn-ea"/>
          <a:cs typeface="+mn-cs"/>
        </a:defRPr>
      </a:lvl5pPr>
      <a:lvl6pPr marL="2514719" indent="-228610" algn="l" defTabSz="457222" rtl="0" eaLnBrk="1" latinLnBrk="0" hangingPunct="1">
        <a:spcBef>
          <a:spcPct val="20000"/>
        </a:spcBef>
        <a:buFont typeface="Arial"/>
        <a:buChar char="•"/>
        <a:defRPr sz="2000" kern="1200">
          <a:solidFill>
            <a:schemeClr val="tx1"/>
          </a:solidFill>
          <a:latin typeface="+mn-lt"/>
          <a:ea typeface="+mn-ea"/>
          <a:cs typeface="+mn-cs"/>
        </a:defRPr>
      </a:lvl6pPr>
      <a:lvl7pPr marL="2971941" indent="-228610" algn="l" defTabSz="457222" rtl="0" eaLnBrk="1" latinLnBrk="0" hangingPunct="1">
        <a:spcBef>
          <a:spcPct val="20000"/>
        </a:spcBef>
        <a:buFont typeface="Arial"/>
        <a:buChar char="•"/>
        <a:defRPr sz="2000" kern="1200">
          <a:solidFill>
            <a:schemeClr val="tx1"/>
          </a:solidFill>
          <a:latin typeface="+mn-lt"/>
          <a:ea typeface="+mn-ea"/>
          <a:cs typeface="+mn-cs"/>
        </a:defRPr>
      </a:lvl7pPr>
      <a:lvl8pPr marL="3429163" indent="-228610" algn="l" defTabSz="457222" rtl="0" eaLnBrk="1" latinLnBrk="0" hangingPunct="1">
        <a:spcBef>
          <a:spcPct val="20000"/>
        </a:spcBef>
        <a:buFont typeface="Arial"/>
        <a:buChar char="•"/>
        <a:defRPr sz="2000" kern="1200">
          <a:solidFill>
            <a:schemeClr val="tx1"/>
          </a:solidFill>
          <a:latin typeface="+mn-lt"/>
          <a:ea typeface="+mn-ea"/>
          <a:cs typeface="+mn-cs"/>
        </a:defRPr>
      </a:lvl8pPr>
      <a:lvl9pPr marL="3886383" indent="-228610" algn="l" defTabSz="45722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2" rtl="0" eaLnBrk="1" latinLnBrk="0" hangingPunct="1">
        <a:defRPr sz="1801" kern="1200">
          <a:solidFill>
            <a:schemeClr val="tx1"/>
          </a:solidFill>
          <a:latin typeface="+mn-lt"/>
          <a:ea typeface="+mn-ea"/>
          <a:cs typeface="+mn-cs"/>
        </a:defRPr>
      </a:lvl1pPr>
      <a:lvl2pPr marL="457222" algn="l" defTabSz="457222" rtl="0" eaLnBrk="1" latinLnBrk="0" hangingPunct="1">
        <a:defRPr sz="1801" kern="1200">
          <a:solidFill>
            <a:schemeClr val="tx1"/>
          </a:solidFill>
          <a:latin typeface="+mn-lt"/>
          <a:ea typeface="+mn-ea"/>
          <a:cs typeface="+mn-cs"/>
        </a:defRPr>
      </a:lvl2pPr>
      <a:lvl3pPr marL="914444" algn="l" defTabSz="457222" rtl="0" eaLnBrk="1" latinLnBrk="0" hangingPunct="1">
        <a:defRPr sz="1801" kern="1200">
          <a:solidFill>
            <a:schemeClr val="tx1"/>
          </a:solidFill>
          <a:latin typeface="+mn-lt"/>
          <a:ea typeface="+mn-ea"/>
          <a:cs typeface="+mn-cs"/>
        </a:defRPr>
      </a:lvl3pPr>
      <a:lvl4pPr marL="1371665" algn="l" defTabSz="457222" rtl="0" eaLnBrk="1" latinLnBrk="0" hangingPunct="1">
        <a:defRPr sz="1801" kern="1200">
          <a:solidFill>
            <a:schemeClr val="tx1"/>
          </a:solidFill>
          <a:latin typeface="+mn-lt"/>
          <a:ea typeface="+mn-ea"/>
          <a:cs typeface="+mn-cs"/>
        </a:defRPr>
      </a:lvl4pPr>
      <a:lvl5pPr marL="1828887" algn="l" defTabSz="457222" rtl="0" eaLnBrk="1" latinLnBrk="0" hangingPunct="1">
        <a:defRPr sz="1801" kern="1200">
          <a:solidFill>
            <a:schemeClr val="tx1"/>
          </a:solidFill>
          <a:latin typeface="+mn-lt"/>
          <a:ea typeface="+mn-ea"/>
          <a:cs typeface="+mn-cs"/>
        </a:defRPr>
      </a:lvl5pPr>
      <a:lvl6pPr marL="2286108" algn="l" defTabSz="457222" rtl="0" eaLnBrk="1" latinLnBrk="0" hangingPunct="1">
        <a:defRPr sz="1801" kern="1200">
          <a:solidFill>
            <a:schemeClr val="tx1"/>
          </a:solidFill>
          <a:latin typeface="+mn-lt"/>
          <a:ea typeface="+mn-ea"/>
          <a:cs typeface="+mn-cs"/>
        </a:defRPr>
      </a:lvl6pPr>
      <a:lvl7pPr marL="2743329" algn="l" defTabSz="457222" rtl="0" eaLnBrk="1" latinLnBrk="0" hangingPunct="1">
        <a:defRPr sz="1801" kern="1200">
          <a:solidFill>
            <a:schemeClr val="tx1"/>
          </a:solidFill>
          <a:latin typeface="+mn-lt"/>
          <a:ea typeface="+mn-ea"/>
          <a:cs typeface="+mn-cs"/>
        </a:defRPr>
      </a:lvl7pPr>
      <a:lvl8pPr marL="3200551" algn="l" defTabSz="457222" rtl="0" eaLnBrk="1" latinLnBrk="0" hangingPunct="1">
        <a:defRPr sz="1801" kern="1200">
          <a:solidFill>
            <a:schemeClr val="tx1"/>
          </a:solidFill>
          <a:latin typeface="+mn-lt"/>
          <a:ea typeface="+mn-ea"/>
          <a:cs typeface="+mn-cs"/>
        </a:defRPr>
      </a:lvl8pPr>
      <a:lvl9pPr marL="3657773" algn="l" defTabSz="45722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atatracker.ietf.org/doc/draft-ietf-drip-auth/"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datatracker.ietf.org/doc/draft-ietf-drip-registries/" TargetMode="External"/><Relationship Id="rId5" Type="http://schemas.openxmlformats.org/officeDocument/2006/relationships/hyperlink" Target="https://datatracker.ietf.org/doc/draft-ietf-drip-arch/" TargetMode="External"/><Relationship Id="rId4" Type="http://schemas.openxmlformats.org/officeDocument/2006/relationships/hyperlink" Target="https://datatracker.ietf.org/doc/rfc915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30000"/>
                <a:lumOff val="70000"/>
                <a:alpha val="46000"/>
              </a:schemeClr>
            </a:gs>
          </a:gsLst>
          <a:lin ang="5400000" scaled="1"/>
        </a:gradFill>
        <a:effectLst/>
      </p:bgPr>
    </p:bg>
    <p:spTree>
      <p:nvGrpSpPr>
        <p:cNvPr id="1" name=""/>
        <p:cNvGrpSpPr/>
        <p:nvPr/>
      </p:nvGrpSpPr>
      <p:grpSpPr>
        <a:xfrm>
          <a:off x="0" y="0"/>
          <a:ext cx="0" cy="0"/>
          <a:chOff x="0" y="0"/>
          <a:chExt cx="0" cy="0"/>
        </a:xfrm>
      </p:grpSpPr>
      <p:sp>
        <p:nvSpPr>
          <p:cNvPr id="20" name="AutoShape 5"/>
          <p:cNvSpPr>
            <a:spLocks noChangeAspect="1" noChangeArrowheads="1" noTextEdit="1"/>
          </p:cNvSpPr>
          <p:nvPr/>
        </p:nvSpPr>
        <p:spPr bwMode="auto">
          <a:xfrm>
            <a:off x="3805720" y="661631"/>
            <a:ext cx="595312"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1" tIns="45719" rIns="91441" bIns="45719" numCol="1" anchor="t" anchorCtr="0" compatLnSpc="1">
            <a:prstTxWarp prst="textNoShape">
              <a:avLst/>
            </a:prstTxWarp>
          </a:bodyPr>
          <a:lstStyle/>
          <a:p>
            <a:endParaRPr lang="en-US" sz="1340"/>
          </a:p>
        </p:txBody>
      </p:sp>
      <p:sp>
        <p:nvSpPr>
          <p:cNvPr id="14" name="TextBox 13">
            <a:extLst>
              <a:ext uri="{FF2B5EF4-FFF2-40B4-BE49-F238E27FC236}">
                <a16:creationId xmlns:a16="http://schemas.microsoft.com/office/drawing/2014/main" id="{BB6DAD28-D7D8-4240-B712-C9C497FF7834}"/>
              </a:ext>
            </a:extLst>
          </p:cNvPr>
          <p:cNvSpPr txBox="1"/>
          <p:nvPr/>
        </p:nvSpPr>
        <p:spPr>
          <a:xfrm>
            <a:off x="518639" y="710125"/>
            <a:ext cx="7673253" cy="1262140"/>
          </a:xfrm>
          <a:prstGeom prst="rect">
            <a:avLst/>
          </a:prstGeom>
          <a:noFill/>
        </p:spPr>
        <p:txBody>
          <a:bodyPr wrap="square" rtlCol="0">
            <a:spAutoFit/>
          </a:bodyPr>
          <a:lstStyle/>
          <a:p>
            <a:r>
              <a:rPr lang="en-US" sz="3801" b="1" dirty="0">
                <a:solidFill>
                  <a:srgbClr val="192433"/>
                </a:solidFill>
                <a:latin typeface="Montserrat" pitchFamily="2" charset="77"/>
                <a:cs typeface="Bebas Neue Regular"/>
              </a:rPr>
              <a:t>Drone Remote ID Protocol</a:t>
            </a:r>
          </a:p>
          <a:p>
            <a:r>
              <a:rPr lang="en-US" sz="3801" b="1" dirty="0">
                <a:solidFill>
                  <a:srgbClr val="192433"/>
                </a:solidFill>
                <a:latin typeface="Montserrat" pitchFamily="2" charset="77"/>
                <a:cs typeface="Bebas Neue Regular"/>
              </a:rPr>
              <a:t>(DRIP)</a:t>
            </a:r>
          </a:p>
        </p:txBody>
      </p:sp>
      <p:sp>
        <p:nvSpPr>
          <p:cNvPr id="16" name="TextBox 15">
            <a:extLst>
              <a:ext uri="{FF2B5EF4-FFF2-40B4-BE49-F238E27FC236}">
                <a16:creationId xmlns:a16="http://schemas.microsoft.com/office/drawing/2014/main" id="{7E92F075-6E9F-654D-9172-89BCA5F1B4F1}"/>
              </a:ext>
            </a:extLst>
          </p:cNvPr>
          <p:cNvSpPr txBox="1"/>
          <p:nvPr/>
        </p:nvSpPr>
        <p:spPr>
          <a:xfrm>
            <a:off x="518639" y="3174037"/>
            <a:ext cx="3882393" cy="523220"/>
          </a:xfrm>
          <a:prstGeom prst="rect">
            <a:avLst/>
          </a:prstGeom>
          <a:noFill/>
        </p:spPr>
        <p:txBody>
          <a:bodyPr wrap="square" rtlCol="0">
            <a:spAutoFit/>
          </a:bodyPr>
          <a:lstStyle/>
          <a:p>
            <a:r>
              <a:rPr lang="en-US" sz="2800" b="1" dirty="0">
                <a:solidFill>
                  <a:srgbClr val="FF5D2D"/>
                </a:solidFill>
                <a:latin typeface="Montserrat" pitchFamily="2" charset="77"/>
                <a:cs typeface="Bebas Neue Regular"/>
              </a:rPr>
              <a:t>Tim Mesker</a:t>
            </a:r>
          </a:p>
        </p:txBody>
      </p:sp>
      <p:sp>
        <p:nvSpPr>
          <p:cNvPr id="17" name="TextBox 16">
            <a:extLst>
              <a:ext uri="{FF2B5EF4-FFF2-40B4-BE49-F238E27FC236}">
                <a16:creationId xmlns:a16="http://schemas.microsoft.com/office/drawing/2014/main" id="{0A97F60A-FF38-474C-BF68-DE9A9992CE6F}"/>
              </a:ext>
            </a:extLst>
          </p:cNvPr>
          <p:cNvSpPr txBox="1"/>
          <p:nvPr/>
        </p:nvSpPr>
        <p:spPr>
          <a:xfrm>
            <a:off x="527905" y="3737302"/>
            <a:ext cx="2436300" cy="281103"/>
          </a:xfrm>
          <a:prstGeom prst="rect">
            <a:avLst/>
          </a:prstGeom>
          <a:noFill/>
        </p:spPr>
        <p:txBody>
          <a:bodyPr wrap="square" rtlCol="0">
            <a:spAutoFit/>
          </a:bodyPr>
          <a:lstStyle/>
          <a:p>
            <a:pPr>
              <a:lnSpc>
                <a:spcPts val="1401"/>
              </a:lnSpc>
            </a:pPr>
            <a:r>
              <a:rPr lang="en-US" sz="1600" b="1" dirty="0">
                <a:solidFill>
                  <a:srgbClr val="192433"/>
                </a:solidFill>
                <a:latin typeface="Montserrat" pitchFamily="2" charset="77"/>
                <a:cs typeface="Open Sans"/>
              </a:rPr>
              <a:t>InfoNetworks</a:t>
            </a:r>
          </a:p>
        </p:txBody>
      </p:sp>
      <p:sp>
        <p:nvSpPr>
          <p:cNvPr id="18" name="Rectangle 17">
            <a:extLst>
              <a:ext uri="{FF2B5EF4-FFF2-40B4-BE49-F238E27FC236}">
                <a16:creationId xmlns:a16="http://schemas.microsoft.com/office/drawing/2014/main" id="{93CD0A83-AB5C-0B4C-A5DE-6261494D7698}"/>
              </a:ext>
            </a:extLst>
          </p:cNvPr>
          <p:cNvSpPr/>
          <p:nvPr/>
        </p:nvSpPr>
        <p:spPr>
          <a:xfrm flipV="1">
            <a:off x="605041" y="2750340"/>
            <a:ext cx="1030428" cy="45719"/>
          </a:xfrm>
          <a:prstGeom prst="rect">
            <a:avLst/>
          </a:prstGeom>
          <a:solidFill>
            <a:srgbClr val="5ED1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0"/>
          </a:p>
        </p:txBody>
      </p:sp>
      <p:grpSp>
        <p:nvGrpSpPr>
          <p:cNvPr id="6" name="Group 5">
            <a:extLst>
              <a:ext uri="{FF2B5EF4-FFF2-40B4-BE49-F238E27FC236}">
                <a16:creationId xmlns:a16="http://schemas.microsoft.com/office/drawing/2014/main" id="{78F8A55F-B1A1-DBFC-3705-DFE756EDD038}"/>
              </a:ext>
            </a:extLst>
          </p:cNvPr>
          <p:cNvGrpSpPr/>
          <p:nvPr/>
        </p:nvGrpSpPr>
        <p:grpSpPr>
          <a:xfrm>
            <a:off x="6474675" y="4641406"/>
            <a:ext cx="2742346" cy="413841"/>
            <a:chOff x="3658453" y="4309258"/>
            <a:chExt cx="2742346" cy="413841"/>
          </a:xfrm>
        </p:grpSpPr>
        <p:sp>
          <p:nvSpPr>
            <p:cNvPr id="4" name="Rectangle: Rounded Corners 3">
              <a:extLst>
                <a:ext uri="{FF2B5EF4-FFF2-40B4-BE49-F238E27FC236}">
                  <a16:creationId xmlns:a16="http://schemas.microsoft.com/office/drawing/2014/main" id="{A2A4A881-6D6E-A5D8-C0F9-64B80C7EA871}"/>
                </a:ext>
              </a:extLst>
            </p:cNvPr>
            <p:cNvSpPr/>
            <p:nvPr/>
          </p:nvSpPr>
          <p:spPr>
            <a:xfrm>
              <a:off x="3658453" y="4309258"/>
              <a:ext cx="2609182" cy="41384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997D8FE5-3BF9-AE4A-8D7E-861A587732D7}"/>
                </a:ext>
              </a:extLst>
            </p:cNvPr>
            <p:cNvCxnSpPr>
              <a:cxnSpLocks/>
            </p:cNvCxnSpPr>
            <p:nvPr/>
          </p:nvCxnSpPr>
          <p:spPr>
            <a:xfrm>
              <a:off x="4572000" y="4343271"/>
              <a:ext cx="0" cy="379828"/>
            </a:xfrm>
            <a:prstGeom prst="line">
              <a:avLst/>
            </a:prstGeom>
            <a:ln w="12700">
              <a:solidFill>
                <a:srgbClr val="FF5D2D"/>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F4D3631-D176-DA46-A9A9-06E2F97B3163}"/>
                </a:ext>
              </a:extLst>
            </p:cNvPr>
            <p:cNvSpPr txBox="1"/>
            <p:nvPr/>
          </p:nvSpPr>
          <p:spPr>
            <a:xfrm>
              <a:off x="3658453" y="4405254"/>
              <a:ext cx="1303256"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July 2022</a:t>
              </a:r>
              <a:endParaRPr lang="en-US" sz="1200" b="1" dirty="0">
                <a:solidFill>
                  <a:srgbClr val="FF5D2D"/>
                </a:solidFill>
                <a:latin typeface="Montserrat" pitchFamily="2" charset="77"/>
                <a:cs typeface="Bebas Neue Regular"/>
              </a:endParaRPr>
            </a:p>
          </p:txBody>
        </p:sp>
        <p:sp>
          <p:nvSpPr>
            <p:cNvPr id="19" name="TextBox 18">
              <a:extLst>
                <a:ext uri="{FF2B5EF4-FFF2-40B4-BE49-F238E27FC236}">
                  <a16:creationId xmlns:a16="http://schemas.microsoft.com/office/drawing/2014/main" id="{20ED73DE-C8F2-8B9C-6DBE-C0FDE0F48C1D}"/>
                </a:ext>
              </a:extLst>
            </p:cNvPr>
            <p:cNvSpPr txBox="1"/>
            <p:nvPr/>
          </p:nvSpPr>
          <p:spPr>
            <a:xfrm>
              <a:off x="4566310" y="4394685"/>
              <a:ext cx="1834489"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IETF 114-Hackathon</a:t>
              </a:r>
              <a:endParaRPr lang="en-US" sz="1200" b="1" dirty="0">
                <a:solidFill>
                  <a:srgbClr val="FF5D2D"/>
                </a:solidFill>
                <a:latin typeface="Montserrat" pitchFamily="2" charset="77"/>
                <a:cs typeface="Bebas Neue Regular"/>
              </a:endParaRPr>
            </a:p>
          </p:txBody>
        </p:sp>
      </p:grpSp>
      <p:sp>
        <p:nvSpPr>
          <p:cNvPr id="21" name="TextBox 20">
            <a:extLst>
              <a:ext uri="{FF2B5EF4-FFF2-40B4-BE49-F238E27FC236}">
                <a16:creationId xmlns:a16="http://schemas.microsoft.com/office/drawing/2014/main" id="{C045AAD7-2EF3-917F-1E6F-0A4B21FE8A7C}"/>
              </a:ext>
            </a:extLst>
          </p:cNvPr>
          <p:cNvSpPr txBox="1"/>
          <p:nvPr/>
        </p:nvSpPr>
        <p:spPr>
          <a:xfrm>
            <a:off x="4661434" y="3177539"/>
            <a:ext cx="4358123" cy="523220"/>
          </a:xfrm>
          <a:prstGeom prst="rect">
            <a:avLst/>
          </a:prstGeom>
          <a:noFill/>
        </p:spPr>
        <p:txBody>
          <a:bodyPr wrap="square" rtlCol="0">
            <a:spAutoFit/>
          </a:bodyPr>
          <a:lstStyle/>
          <a:p>
            <a:r>
              <a:rPr lang="en-US" sz="2800" b="1" dirty="0">
                <a:solidFill>
                  <a:srgbClr val="FF5D2D"/>
                </a:solidFill>
                <a:latin typeface="Montserrat" pitchFamily="2" charset="77"/>
                <a:cs typeface="Bebas Neue Regular"/>
              </a:rPr>
              <a:t>Adam Wiethuechter</a:t>
            </a:r>
          </a:p>
        </p:txBody>
      </p:sp>
      <p:sp>
        <p:nvSpPr>
          <p:cNvPr id="27" name="TextBox 26">
            <a:extLst>
              <a:ext uri="{FF2B5EF4-FFF2-40B4-BE49-F238E27FC236}">
                <a16:creationId xmlns:a16="http://schemas.microsoft.com/office/drawing/2014/main" id="{B6133448-01CA-12F6-0DA0-A891C95A8187}"/>
              </a:ext>
            </a:extLst>
          </p:cNvPr>
          <p:cNvSpPr txBox="1"/>
          <p:nvPr/>
        </p:nvSpPr>
        <p:spPr>
          <a:xfrm>
            <a:off x="4661434" y="3660714"/>
            <a:ext cx="2436300" cy="281103"/>
          </a:xfrm>
          <a:prstGeom prst="rect">
            <a:avLst/>
          </a:prstGeom>
          <a:noFill/>
        </p:spPr>
        <p:txBody>
          <a:bodyPr wrap="square" rtlCol="0">
            <a:spAutoFit/>
          </a:bodyPr>
          <a:lstStyle/>
          <a:p>
            <a:pPr>
              <a:lnSpc>
                <a:spcPts val="1401"/>
              </a:lnSpc>
            </a:pPr>
            <a:r>
              <a:rPr lang="en-US" sz="1600" b="1" dirty="0">
                <a:solidFill>
                  <a:srgbClr val="192433"/>
                </a:solidFill>
                <a:latin typeface="Montserrat" pitchFamily="2" charset="77"/>
                <a:cs typeface="Open Sans"/>
              </a:rPr>
              <a:t>AX Enterprise</a:t>
            </a:r>
          </a:p>
        </p:txBody>
      </p:sp>
    </p:spTree>
    <p:extLst>
      <p:ext uri="{BB962C8B-B14F-4D97-AF65-F5344CB8AC3E}">
        <p14:creationId xmlns:p14="http://schemas.microsoft.com/office/powerpoint/2010/main" val="3864376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9D54-EF46-FF72-E21D-C6656BA9D3BC}"/>
              </a:ext>
            </a:extLst>
          </p:cNvPr>
          <p:cNvSpPr>
            <a:spLocks noGrp="1"/>
          </p:cNvSpPr>
          <p:nvPr>
            <p:ph type="title"/>
          </p:nvPr>
        </p:nvSpPr>
        <p:spPr/>
        <p:txBody>
          <a:bodyPr anchor="t" anchorCtr="0">
            <a:normAutofit/>
          </a:bodyPr>
          <a:lstStyle/>
          <a:p>
            <a:r>
              <a:rPr lang="en-US" sz="3600" b="1" dirty="0"/>
              <a:t>Safety &amp; Security with Unmanned Aircraft</a:t>
            </a:r>
          </a:p>
        </p:txBody>
      </p:sp>
      <p:grpSp>
        <p:nvGrpSpPr>
          <p:cNvPr id="3" name="Group 2">
            <a:extLst>
              <a:ext uri="{FF2B5EF4-FFF2-40B4-BE49-F238E27FC236}">
                <a16:creationId xmlns:a16="http://schemas.microsoft.com/office/drawing/2014/main" id="{4838F0E7-C944-0028-7421-8E73A976F9F0}"/>
              </a:ext>
            </a:extLst>
          </p:cNvPr>
          <p:cNvGrpSpPr/>
          <p:nvPr/>
        </p:nvGrpSpPr>
        <p:grpSpPr>
          <a:xfrm>
            <a:off x="6474675" y="4641406"/>
            <a:ext cx="2742346" cy="413841"/>
            <a:chOff x="3658453" y="4309258"/>
            <a:chExt cx="2742346" cy="413841"/>
          </a:xfrm>
        </p:grpSpPr>
        <p:sp>
          <p:nvSpPr>
            <p:cNvPr id="4" name="Rectangle: Rounded Corners 24">
              <a:extLst>
                <a:ext uri="{FF2B5EF4-FFF2-40B4-BE49-F238E27FC236}">
                  <a16:creationId xmlns:a16="http://schemas.microsoft.com/office/drawing/2014/main" id="{FC881C01-7CC8-04A4-AE6A-DE7E2AED011E}"/>
                </a:ext>
              </a:extLst>
            </p:cNvPr>
            <p:cNvSpPr/>
            <p:nvPr/>
          </p:nvSpPr>
          <p:spPr>
            <a:xfrm>
              <a:off x="3658453" y="4309258"/>
              <a:ext cx="2609182" cy="41384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2F759F9-A83A-BE54-A5E6-83028BB8EBA3}"/>
                </a:ext>
              </a:extLst>
            </p:cNvPr>
            <p:cNvCxnSpPr>
              <a:cxnSpLocks/>
            </p:cNvCxnSpPr>
            <p:nvPr/>
          </p:nvCxnSpPr>
          <p:spPr>
            <a:xfrm>
              <a:off x="4572000" y="4343271"/>
              <a:ext cx="0" cy="379828"/>
            </a:xfrm>
            <a:prstGeom prst="line">
              <a:avLst/>
            </a:prstGeom>
            <a:ln w="12700">
              <a:solidFill>
                <a:srgbClr val="FF5D2D"/>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C2B3856-0750-87E3-73D6-F46CA5F12E0C}"/>
                </a:ext>
              </a:extLst>
            </p:cNvPr>
            <p:cNvSpPr txBox="1"/>
            <p:nvPr/>
          </p:nvSpPr>
          <p:spPr>
            <a:xfrm>
              <a:off x="3658453" y="4405254"/>
              <a:ext cx="1303256"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July 2022</a:t>
              </a:r>
              <a:endParaRPr lang="en-US" sz="1200" b="1" dirty="0">
                <a:solidFill>
                  <a:srgbClr val="FF5D2D"/>
                </a:solidFill>
                <a:latin typeface="Montserrat" pitchFamily="2" charset="77"/>
                <a:cs typeface="Bebas Neue Regular"/>
              </a:endParaRPr>
            </a:p>
          </p:txBody>
        </p:sp>
        <p:sp>
          <p:nvSpPr>
            <p:cNvPr id="7" name="TextBox 6">
              <a:extLst>
                <a:ext uri="{FF2B5EF4-FFF2-40B4-BE49-F238E27FC236}">
                  <a16:creationId xmlns:a16="http://schemas.microsoft.com/office/drawing/2014/main" id="{AFEDB153-9056-0EA6-7DBC-B92E30713245}"/>
                </a:ext>
              </a:extLst>
            </p:cNvPr>
            <p:cNvSpPr txBox="1"/>
            <p:nvPr/>
          </p:nvSpPr>
          <p:spPr>
            <a:xfrm>
              <a:off x="4566310" y="4394685"/>
              <a:ext cx="1834489"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IETF 114-Hackathon</a:t>
              </a:r>
              <a:endParaRPr lang="en-US" sz="1200" b="1" dirty="0">
                <a:solidFill>
                  <a:srgbClr val="FF5D2D"/>
                </a:solidFill>
                <a:latin typeface="Montserrat" pitchFamily="2" charset="77"/>
                <a:cs typeface="Bebas Neue Regular"/>
              </a:endParaRPr>
            </a:p>
          </p:txBody>
        </p:sp>
      </p:grpSp>
      <p:sp>
        <p:nvSpPr>
          <p:cNvPr id="8" name="TextBox 7">
            <a:extLst>
              <a:ext uri="{FF2B5EF4-FFF2-40B4-BE49-F238E27FC236}">
                <a16:creationId xmlns:a16="http://schemas.microsoft.com/office/drawing/2014/main" id="{111EB91E-97B4-2F54-CC9A-292D649ECE5D}"/>
              </a:ext>
            </a:extLst>
          </p:cNvPr>
          <p:cNvSpPr txBox="1"/>
          <p:nvPr/>
        </p:nvSpPr>
        <p:spPr>
          <a:xfrm>
            <a:off x="5840963" y="1400220"/>
            <a:ext cx="3088433" cy="3039941"/>
          </a:xfrm>
          <a:prstGeom prst="rect">
            <a:avLst/>
          </a:prstGeom>
          <a:noFill/>
        </p:spPr>
        <p:txBody>
          <a:bodyPr wrap="square">
            <a:noAutofit/>
          </a:bodyPr>
          <a:lstStyle/>
          <a:p>
            <a:pPr marL="285750" indent="-285750">
              <a:spcAft>
                <a:spcPts val="1800"/>
              </a:spcAft>
              <a:buFont typeface="Arial" panose="020B0604020202020204" pitchFamily="34" charset="0"/>
              <a:buChar char="•"/>
            </a:pPr>
            <a:r>
              <a:rPr lang="en-US" dirty="0">
                <a:latin typeface="Calibri" panose="020F0502020204030204" pitchFamily="34" charset="0"/>
              </a:rPr>
              <a:t>Need remote identification of </a:t>
            </a:r>
            <a:r>
              <a:rPr lang="en-US" sz="1800" dirty="0">
                <a:effectLst/>
                <a:latin typeface="Calibri" panose="020F0502020204030204" pitchFamily="34" charset="0"/>
              </a:rPr>
              <a:t>unmanned aircraft flying in low altitude airspace</a:t>
            </a:r>
          </a:p>
          <a:p>
            <a:pPr marL="285750" indent="-285750">
              <a:spcAft>
                <a:spcPts val="1800"/>
              </a:spcAft>
              <a:buFont typeface="Arial" panose="020B0604020202020204" pitchFamily="34" charset="0"/>
              <a:buChar char="•"/>
            </a:pPr>
            <a:r>
              <a:rPr lang="en-US" dirty="0">
                <a:latin typeface="Calibri" panose="020F0502020204030204" pitchFamily="34" charset="0"/>
              </a:rPr>
              <a:t>Need to manage sharing of relevant data for shared situational awareness and support for </a:t>
            </a:r>
            <a:r>
              <a:rPr lang="en-US" dirty="0"/>
              <a:t>de-confliction</a:t>
            </a:r>
          </a:p>
        </p:txBody>
      </p:sp>
      <p:pic>
        <p:nvPicPr>
          <p:cNvPr id="9" name="Picture 8">
            <a:extLst>
              <a:ext uri="{FF2B5EF4-FFF2-40B4-BE49-F238E27FC236}">
                <a16:creationId xmlns:a16="http://schemas.microsoft.com/office/drawing/2014/main" id="{DEF6362C-BC60-3800-3A07-274B540934BA}"/>
              </a:ext>
            </a:extLst>
          </p:cNvPr>
          <p:cNvPicPr>
            <a:picLocks noChangeAspect="1"/>
          </p:cNvPicPr>
          <p:nvPr/>
        </p:nvPicPr>
        <p:blipFill>
          <a:blip r:embed="rId2"/>
          <a:stretch>
            <a:fillRect/>
          </a:stretch>
        </p:blipFill>
        <p:spPr>
          <a:xfrm>
            <a:off x="342900" y="1400220"/>
            <a:ext cx="5310276" cy="3039941"/>
          </a:xfrm>
          <a:prstGeom prst="rect">
            <a:avLst/>
          </a:prstGeom>
        </p:spPr>
      </p:pic>
    </p:spTree>
    <p:extLst>
      <p:ext uri="{BB962C8B-B14F-4D97-AF65-F5344CB8AC3E}">
        <p14:creationId xmlns:p14="http://schemas.microsoft.com/office/powerpoint/2010/main" val="510812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BF8B559-41C7-3364-EEAD-AD903677CCD7}"/>
              </a:ext>
            </a:extLst>
          </p:cNvPr>
          <p:cNvPicPr>
            <a:picLocks noChangeAspect="1"/>
          </p:cNvPicPr>
          <p:nvPr/>
        </p:nvPicPr>
        <p:blipFill>
          <a:blip r:embed="rId3"/>
          <a:stretch>
            <a:fillRect/>
          </a:stretch>
        </p:blipFill>
        <p:spPr>
          <a:xfrm>
            <a:off x="407612" y="1000003"/>
            <a:ext cx="5181425" cy="4003829"/>
          </a:xfrm>
          <a:prstGeom prst="rect">
            <a:avLst/>
          </a:prstGeom>
        </p:spPr>
      </p:pic>
      <p:sp>
        <p:nvSpPr>
          <p:cNvPr id="19" name="AutoShape 4"/>
          <p:cNvSpPr>
            <a:spLocks noChangeAspect="1" noChangeArrowheads="1" noTextEdit="1"/>
          </p:cNvSpPr>
          <p:nvPr/>
        </p:nvSpPr>
        <p:spPr bwMode="auto">
          <a:xfrm>
            <a:off x="187730" y="1115402"/>
            <a:ext cx="3484562" cy="3487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70"/>
          </a:p>
        </p:txBody>
      </p:sp>
      <p:sp>
        <p:nvSpPr>
          <p:cNvPr id="10" name="AutoShape 10"/>
          <p:cNvSpPr>
            <a:spLocks noChangeAspect="1" noChangeArrowheads="1" noTextEdit="1"/>
          </p:cNvSpPr>
          <p:nvPr/>
        </p:nvSpPr>
        <p:spPr bwMode="auto">
          <a:xfrm>
            <a:off x="1" y="606426"/>
            <a:ext cx="282575" cy="7016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70"/>
          </a:p>
        </p:txBody>
      </p:sp>
      <p:grpSp>
        <p:nvGrpSpPr>
          <p:cNvPr id="20" name="Group 19">
            <a:extLst>
              <a:ext uri="{FF2B5EF4-FFF2-40B4-BE49-F238E27FC236}">
                <a16:creationId xmlns:a16="http://schemas.microsoft.com/office/drawing/2014/main" id="{A9A3357E-EAD2-A1B4-CC29-CF7EE080E499}"/>
              </a:ext>
            </a:extLst>
          </p:cNvPr>
          <p:cNvGrpSpPr/>
          <p:nvPr/>
        </p:nvGrpSpPr>
        <p:grpSpPr>
          <a:xfrm>
            <a:off x="6474675" y="4641406"/>
            <a:ext cx="2742346" cy="413841"/>
            <a:chOff x="3658453" y="4309258"/>
            <a:chExt cx="2742346" cy="413841"/>
          </a:xfrm>
        </p:grpSpPr>
        <p:sp>
          <p:nvSpPr>
            <p:cNvPr id="25" name="Rectangle: Rounded Corners 24">
              <a:extLst>
                <a:ext uri="{FF2B5EF4-FFF2-40B4-BE49-F238E27FC236}">
                  <a16:creationId xmlns:a16="http://schemas.microsoft.com/office/drawing/2014/main" id="{087E8924-46AF-F2F7-4457-F79AF49E6BDB}"/>
                </a:ext>
              </a:extLst>
            </p:cNvPr>
            <p:cNvSpPr/>
            <p:nvPr/>
          </p:nvSpPr>
          <p:spPr>
            <a:xfrm>
              <a:off x="3658453" y="4309258"/>
              <a:ext cx="2609182" cy="41384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6CF9DEF-AA23-97CC-370D-C9F89788ED3B}"/>
                </a:ext>
              </a:extLst>
            </p:cNvPr>
            <p:cNvCxnSpPr>
              <a:cxnSpLocks/>
            </p:cNvCxnSpPr>
            <p:nvPr/>
          </p:nvCxnSpPr>
          <p:spPr>
            <a:xfrm>
              <a:off x="4572000" y="4343271"/>
              <a:ext cx="0" cy="379828"/>
            </a:xfrm>
            <a:prstGeom prst="line">
              <a:avLst/>
            </a:prstGeom>
            <a:ln w="12700">
              <a:solidFill>
                <a:srgbClr val="FF5D2D"/>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64DE0E3-EED4-2A80-96CE-E03360211204}"/>
                </a:ext>
              </a:extLst>
            </p:cNvPr>
            <p:cNvSpPr txBox="1"/>
            <p:nvPr/>
          </p:nvSpPr>
          <p:spPr>
            <a:xfrm>
              <a:off x="3658453" y="4405254"/>
              <a:ext cx="1303256"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July 2022</a:t>
              </a:r>
              <a:endParaRPr lang="en-US" sz="1200" b="1" dirty="0">
                <a:solidFill>
                  <a:srgbClr val="FF5D2D"/>
                </a:solidFill>
                <a:latin typeface="Montserrat" pitchFamily="2" charset="77"/>
                <a:cs typeface="Bebas Neue Regular"/>
              </a:endParaRPr>
            </a:p>
          </p:txBody>
        </p:sp>
        <p:sp>
          <p:nvSpPr>
            <p:cNvPr id="30" name="TextBox 29">
              <a:extLst>
                <a:ext uri="{FF2B5EF4-FFF2-40B4-BE49-F238E27FC236}">
                  <a16:creationId xmlns:a16="http://schemas.microsoft.com/office/drawing/2014/main" id="{0746549C-4F7C-3B61-E7BB-2205840E1192}"/>
                </a:ext>
              </a:extLst>
            </p:cNvPr>
            <p:cNvSpPr txBox="1"/>
            <p:nvPr/>
          </p:nvSpPr>
          <p:spPr>
            <a:xfrm>
              <a:off x="4566310" y="4394685"/>
              <a:ext cx="1834489"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IETF 114-Hackathon</a:t>
              </a:r>
              <a:endParaRPr lang="en-US" sz="1200" b="1" dirty="0">
                <a:solidFill>
                  <a:srgbClr val="FF5D2D"/>
                </a:solidFill>
                <a:latin typeface="Montserrat" pitchFamily="2" charset="77"/>
                <a:cs typeface="Bebas Neue Regular"/>
              </a:endParaRPr>
            </a:p>
          </p:txBody>
        </p:sp>
      </p:grpSp>
      <p:sp>
        <p:nvSpPr>
          <p:cNvPr id="15" name="Title 1">
            <a:extLst>
              <a:ext uri="{FF2B5EF4-FFF2-40B4-BE49-F238E27FC236}">
                <a16:creationId xmlns:a16="http://schemas.microsoft.com/office/drawing/2014/main" id="{282FF265-AFF2-0453-A183-4777AEC5841F}"/>
              </a:ext>
            </a:extLst>
          </p:cNvPr>
          <p:cNvSpPr>
            <a:spLocks noGrp="1"/>
          </p:cNvSpPr>
          <p:nvPr>
            <p:ph type="title"/>
          </p:nvPr>
        </p:nvSpPr>
        <p:spPr>
          <a:xfrm>
            <a:off x="457200" y="205979"/>
            <a:ext cx="8229600" cy="857250"/>
          </a:xfrm>
        </p:spPr>
        <p:txBody>
          <a:bodyPr anchor="t" anchorCtr="0">
            <a:normAutofit/>
          </a:bodyPr>
          <a:lstStyle/>
          <a:p>
            <a:pPr algn="ctr"/>
            <a:r>
              <a:rPr lang="en-US" sz="3600" b="1" dirty="0"/>
              <a:t>The DRIP Protocol</a:t>
            </a:r>
          </a:p>
        </p:txBody>
      </p:sp>
      <p:sp>
        <p:nvSpPr>
          <p:cNvPr id="18" name="TextBox 17">
            <a:extLst>
              <a:ext uri="{FF2B5EF4-FFF2-40B4-BE49-F238E27FC236}">
                <a16:creationId xmlns:a16="http://schemas.microsoft.com/office/drawing/2014/main" id="{EAE90585-930D-EAFD-1281-0E37E1AFCDCD}"/>
              </a:ext>
            </a:extLst>
          </p:cNvPr>
          <p:cNvSpPr txBox="1"/>
          <p:nvPr/>
        </p:nvSpPr>
        <p:spPr>
          <a:xfrm>
            <a:off x="5808919" y="1115402"/>
            <a:ext cx="3120477" cy="3324760"/>
          </a:xfrm>
          <a:prstGeom prst="rect">
            <a:avLst/>
          </a:prstGeom>
          <a:noFill/>
        </p:spPr>
        <p:txBody>
          <a:bodyPr wrap="square">
            <a:noAutofit/>
          </a:bodyPr>
          <a:lstStyle/>
          <a:p>
            <a:pPr marL="194310" indent="-194310">
              <a:spcAft>
                <a:spcPts val="1200"/>
              </a:spcAft>
              <a:buFont typeface="Arial" panose="020B0604020202020204" pitchFamily="34" charset="0"/>
              <a:buChar char="•"/>
            </a:pPr>
            <a:r>
              <a:rPr lang="en-US" sz="1400" b="1" i="1" dirty="0"/>
              <a:t>Addresses registration and remote identification of unmanned aircraft </a:t>
            </a:r>
          </a:p>
          <a:p>
            <a:pPr marL="468581" lvl="1" indent="-194310">
              <a:spcAft>
                <a:spcPts val="900"/>
              </a:spcAft>
              <a:buFont typeface="Arial" panose="020B0604020202020204" pitchFamily="34" charset="0"/>
              <a:buChar char="•"/>
            </a:pPr>
            <a:r>
              <a:rPr lang="en-US" sz="1400" dirty="0">
                <a:hlinkClick r:id="rId4"/>
              </a:rPr>
              <a:t>Drone Remote Identification Protocol (DRIP) Requirements (RFC 9153)</a:t>
            </a:r>
            <a:endParaRPr lang="en-US" sz="1400" dirty="0"/>
          </a:p>
          <a:p>
            <a:pPr marL="468581" lvl="1" indent="-194310">
              <a:spcAft>
                <a:spcPts val="900"/>
              </a:spcAft>
              <a:buFont typeface="Arial" panose="020B0604020202020204" pitchFamily="34" charset="0"/>
              <a:buChar char="•"/>
            </a:pPr>
            <a:r>
              <a:rPr lang="en-US" sz="1400" dirty="0">
                <a:hlinkClick r:id="rId5"/>
              </a:rPr>
              <a:t>Drone Remote Identification Protocol (DRIP) Architecture</a:t>
            </a:r>
            <a:endParaRPr lang="en-US" sz="1400" dirty="0"/>
          </a:p>
          <a:p>
            <a:pPr marL="468581" lvl="1" indent="-194310">
              <a:spcAft>
                <a:spcPts val="900"/>
              </a:spcAft>
              <a:buFont typeface="Arial" panose="020B0604020202020204" pitchFamily="34" charset="0"/>
              <a:buChar char="•"/>
            </a:pPr>
            <a:r>
              <a:rPr lang="en-US" sz="1400" dirty="0">
                <a:hlinkClick r:id="rId6"/>
              </a:rPr>
              <a:t>DRIP Entity Tag (DET) Registration &amp; Lookup (DRAFT)</a:t>
            </a:r>
            <a:endParaRPr lang="en-US" sz="1400" dirty="0"/>
          </a:p>
          <a:p>
            <a:pPr marL="468581" lvl="1" indent="-194310">
              <a:spcAft>
                <a:spcPts val="900"/>
              </a:spcAft>
              <a:buFont typeface="Arial" panose="020B0604020202020204" pitchFamily="34" charset="0"/>
              <a:buChar char="•"/>
            </a:pPr>
            <a:r>
              <a:rPr lang="en-US" sz="1400" dirty="0">
                <a:hlinkClick r:id="rId7"/>
              </a:rPr>
              <a:t>DRIP Entity Tag Authentication Formats &amp; Protocols for Broadcast Remote ID (DRAFT)</a:t>
            </a:r>
            <a:endParaRPr lang="en-US" sz="1400" dirty="0"/>
          </a:p>
        </p:txBody>
      </p:sp>
    </p:spTree>
    <p:extLst>
      <p:ext uri="{BB962C8B-B14F-4D97-AF65-F5344CB8AC3E}">
        <p14:creationId xmlns:p14="http://schemas.microsoft.com/office/powerpoint/2010/main" val="50740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4"/>
          <p:cNvSpPr>
            <a:spLocks noChangeAspect="1" noChangeArrowheads="1" noTextEdit="1"/>
          </p:cNvSpPr>
          <p:nvPr/>
        </p:nvSpPr>
        <p:spPr bwMode="auto">
          <a:xfrm>
            <a:off x="187730" y="1115402"/>
            <a:ext cx="3484562" cy="3487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70"/>
          </a:p>
        </p:txBody>
      </p:sp>
      <p:sp>
        <p:nvSpPr>
          <p:cNvPr id="10" name="AutoShape 10"/>
          <p:cNvSpPr>
            <a:spLocks noChangeAspect="1" noChangeArrowheads="1" noTextEdit="1"/>
          </p:cNvSpPr>
          <p:nvPr/>
        </p:nvSpPr>
        <p:spPr bwMode="auto">
          <a:xfrm>
            <a:off x="1" y="606426"/>
            <a:ext cx="282575" cy="7016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70"/>
          </a:p>
        </p:txBody>
      </p:sp>
      <p:grpSp>
        <p:nvGrpSpPr>
          <p:cNvPr id="20" name="Group 19">
            <a:extLst>
              <a:ext uri="{FF2B5EF4-FFF2-40B4-BE49-F238E27FC236}">
                <a16:creationId xmlns:a16="http://schemas.microsoft.com/office/drawing/2014/main" id="{A9A3357E-EAD2-A1B4-CC29-CF7EE080E499}"/>
              </a:ext>
            </a:extLst>
          </p:cNvPr>
          <p:cNvGrpSpPr/>
          <p:nvPr/>
        </p:nvGrpSpPr>
        <p:grpSpPr>
          <a:xfrm>
            <a:off x="6474675" y="4641406"/>
            <a:ext cx="2742346" cy="413841"/>
            <a:chOff x="3658453" y="4309258"/>
            <a:chExt cx="2742346" cy="413841"/>
          </a:xfrm>
        </p:grpSpPr>
        <p:sp>
          <p:nvSpPr>
            <p:cNvPr id="25" name="Rectangle: Rounded Corners 24">
              <a:extLst>
                <a:ext uri="{FF2B5EF4-FFF2-40B4-BE49-F238E27FC236}">
                  <a16:creationId xmlns:a16="http://schemas.microsoft.com/office/drawing/2014/main" id="{087E8924-46AF-F2F7-4457-F79AF49E6BDB}"/>
                </a:ext>
              </a:extLst>
            </p:cNvPr>
            <p:cNvSpPr/>
            <p:nvPr/>
          </p:nvSpPr>
          <p:spPr>
            <a:xfrm>
              <a:off x="3658453" y="4309258"/>
              <a:ext cx="2609182" cy="41384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6CF9DEF-AA23-97CC-370D-C9F89788ED3B}"/>
                </a:ext>
              </a:extLst>
            </p:cNvPr>
            <p:cNvCxnSpPr>
              <a:cxnSpLocks/>
            </p:cNvCxnSpPr>
            <p:nvPr/>
          </p:nvCxnSpPr>
          <p:spPr>
            <a:xfrm>
              <a:off x="4572000" y="4343271"/>
              <a:ext cx="0" cy="379828"/>
            </a:xfrm>
            <a:prstGeom prst="line">
              <a:avLst/>
            </a:prstGeom>
            <a:ln w="12700">
              <a:solidFill>
                <a:srgbClr val="FF5D2D"/>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64DE0E3-EED4-2A80-96CE-E03360211204}"/>
                </a:ext>
              </a:extLst>
            </p:cNvPr>
            <p:cNvSpPr txBox="1"/>
            <p:nvPr/>
          </p:nvSpPr>
          <p:spPr>
            <a:xfrm>
              <a:off x="3658453" y="4405254"/>
              <a:ext cx="1303256"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July 2022</a:t>
              </a:r>
              <a:endParaRPr lang="en-US" sz="1200" b="1" dirty="0">
                <a:solidFill>
                  <a:srgbClr val="FF5D2D"/>
                </a:solidFill>
                <a:latin typeface="Montserrat" pitchFamily="2" charset="77"/>
                <a:cs typeface="Bebas Neue Regular"/>
              </a:endParaRPr>
            </a:p>
          </p:txBody>
        </p:sp>
        <p:sp>
          <p:nvSpPr>
            <p:cNvPr id="30" name="TextBox 29">
              <a:extLst>
                <a:ext uri="{FF2B5EF4-FFF2-40B4-BE49-F238E27FC236}">
                  <a16:creationId xmlns:a16="http://schemas.microsoft.com/office/drawing/2014/main" id="{0746549C-4F7C-3B61-E7BB-2205840E1192}"/>
                </a:ext>
              </a:extLst>
            </p:cNvPr>
            <p:cNvSpPr txBox="1"/>
            <p:nvPr/>
          </p:nvSpPr>
          <p:spPr>
            <a:xfrm>
              <a:off x="4566310" y="4394685"/>
              <a:ext cx="1834489"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IETF 114-Hackathon</a:t>
              </a:r>
              <a:endParaRPr lang="en-US" sz="1200" b="1" dirty="0">
                <a:solidFill>
                  <a:srgbClr val="FF5D2D"/>
                </a:solidFill>
                <a:latin typeface="Montserrat" pitchFamily="2" charset="77"/>
                <a:cs typeface="Bebas Neue Regular"/>
              </a:endParaRPr>
            </a:p>
          </p:txBody>
        </p:sp>
      </p:grpSp>
      <p:sp>
        <p:nvSpPr>
          <p:cNvPr id="15" name="Title 1">
            <a:extLst>
              <a:ext uri="{FF2B5EF4-FFF2-40B4-BE49-F238E27FC236}">
                <a16:creationId xmlns:a16="http://schemas.microsoft.com/office/drawing/2014/main" id="{282FF265-AFF2-0453-A183-4777AEC5841F}"/>
              </a:ext>
            </a:extLst>
          </p:cNvPr>
          <p:cNvSpPr>
            <a:spLocks noGrp="1"/>
          </p:cNvSpPr>
          <p:nvPr>
            <p:ph type="title"/>
          </p:nvPr>
        </p:nvSpPr>
        <p:spPr>
          <a:xfrm>
            <a:off x="457200" y="342901"/>
            <a:ext cx="8229600" cy="857250"/>
          </a:xfrm>
        </p:spPr>
        <p:txBody>
          <a:bodyPr anchor="t" anchorCtr="0">
            <a:normAutofit/>
          </a:bodyPr>
          <a:lstStyle/>
          <a:p>
            <a:pPr algn="ctr"/>
            <a:r>
              <a:rPr lang="en-US" sz="3600" b="1" dirty="0"/>
              <a:t>IETF 114 Hackathon</a:t>
            </a:r>
          </a:p>
        </p:txBody>
      </p:sp>
      <p:sp>
        <p:nvSpPr>
          <p:cNvPr id="2" name="Content Placeholder 1">
            <a:extLst>
              <a:ext uri="{FF2B5EF4-FFF2-40B4-BE49-F238E27FC236}">
                <a16:creationId xmlns:a16="http://schemas.microsoft.com/office/drawing/2014/main" id="{6AAF8607-B6AA-745E-11AF-262FF9F516E3}"/>
              </a:ext>
            </a:extLst>
          </p:cNvPr>
          <p:cNvSpPr>
            <a:spLocks noGrp="1"/>
          </p:cNvSpPr>
          <p:nvPr>
            <p:ph idx="1"/>
          </p:nvPr>
        </p:nvSpPr>
        <p:spPr>
          <a:xfrm>
            <a:off x="457200" y="1308099"/>
            <a:ext cx="8229600" cy="3286523"/>
          </a:xfrm>
        </p:spPr>
        <p:txBody>
          <a:bodyPr>
            <a:normAutofit/>
          </a:bodyPr>
          <a:lstStyle/>
          <a:p>
            <a:pPr>
              <a:spcBef>
                <a:spcPts val="0"/>
              </a:spcBef>
            </a:pPr>
            <a:r>
              <a:rPr lang="en-US" sz="2400" b="1" i="1" dirty="0"/>
              <a:t>Challenge: </a:t>
            </a:r>
            <a:r>
              <a:rPr lang="en-US" sz="2400" dirty="0"/>
              <a:t>Closed-source broadcaster interoperation with a RDDS provider for differentiated access to UTM data</a:t>
            </a:r>
          </a:p>
          <a:p>
            <a:pPr marL="0" indent="0">
              <a:spcBef>
                <a:spcPts val="0"/>
              </a:spcBef>
              <a:buNone/>
            </a:pPr>
            <a:endParaRPr lang="en-US" sz="2400" dirty="0"/>
          </a:p>
          <a:p>
            <a:pPr>
              <a:spcBef>
                <a:spcPts val="0"/>
              </a:spcBef>
            </a:pPr>
            <a:r>
              <a:rPr lang="en-US" sz="2400" b="1" i="1" dirty="0"/>
              <a:t>Accomplished:</a:t>
            </a:r>
          </a:p>
          <a:p>
            <a:pPr marL="971572" lvl="1" indent="-514350">
              <a:spcBef>
                <a:spcPts val="0"/>
              </a:spcBef>
              <a:buFont typeface="+mj-lt"/>
              <a:buAutoNum type="arabicPeriod"/>
            </a:pPr>
            <a:r>
              <a:rPr lang="en-US" sz="2400" dirty="0"/>
              <a:t>Live registration of a DRIP Session ID</a:t>
            </a:r>
          </a:p>
          <a:p>
            <a:pPr marL="971572" lvl="1" indent="-514350">
              <a:spcBef>
                <a:spcPts val="0"/>
              </a:spcBef>
              <a:buFont typeface="+mj-lt"/>
              <a:buAutoNum type="arabicPeriod"/>
            </a:pPr>
            <a:r>
              <a:rPr lang="en-US" sz="2400" dirty="0"/>
              <a:t>Public information look-up using broadcasted Session ID</a:t>
            </a:r>
          </a:p>
          <a:p>
            <a:pPr marL="971572" lvl="1" indent="-514350">
              <a:spcBef>
                <a:spcPts val="0"/>
              </a:spcBef>
              <a:buFont typeface="+mj-lt"/>
              <a:buAutoNum type="arabicPeriod"/>
            </a:pPr>
            <a:r>
              <a:rPr lang="en-US" sz="2400" dirty="0"/>
              <a:t>Authenticated look-up of non-public info using Session id</a:t>
            </a:r>
          </a:p>
          <a:p>
            <a:pPr marL="971572" lvl="1" indent="-514350">
              <a:spcBef>
                <a:spcPts val="0"/>
              </a:spcBef>
              <a:buFont typeface="+mj-lt"/>
              <a:buAutoNum type="arabicPeriod"/>
            </a:pPr>
            <a:r>
              <a:rPr lang="en-US" sz="2400" dirty="0"/>
              <a:t>Refinement of proposed DRIP architecture and RFC’s</a:t>
            </a:r>
          </a:p>
        </p:txBody>
      </p:sp>
    </p:spTree>
    <p:extLst>
      <p:ext uri="{BB962C8B-B14F-4D97-AF65-F5344CB8AC3E}">
        <p14:creationId xmlns:p14="http://schemas.microsoft.com/office/powerpoint/2010/main" val="81875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G_1184_ntrCqs.mp4" descr="IMG_1184_ntrCqs.mp4">
            <a:hlinkClick r:id="" action="ppaction://media"/>
            <a:extLst>
              <a:ext uri="{FF2B5EF4-FFF2-40B4-BE49-F238E27FC236}">
                <a16:creationId xmlns:a16="http://schemas.microsoft.com/office/drawing/2014/main" id="{19964653-2705-61B1-5150-D3AFF5FAE81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0" y="0"/>
            <a:ext cx="9144000" cy="5143499"/>
          </a:xfrm>
          <a:prstGeom prst="rect">
            <a:avLst/>
          </a:prstGeom>
        </p:spPr>
      </p:pic>
      <p:sp>
        <p:nvSpPr>
          <p:cNvPr id="10" name="AutoShape 10"/>
          <p:cNvSpPr>
            <a:spLocks noChangeAspect="1" noChangeArrowheads="1" noTextEdit="1"/>
          </p:cNvSpPr>
          <p:nvPr/>
        </p:nvSpPr>
        <p:spPr bwMode="auto">
          <a:xfrm>
            <a:off x="1" y="606426"/>
            <a:ext cx="282575" cy="7016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570"/>
          </a:p>
        </p:txBody>
      </p:sp>
      <p:grpSp>
        <p:nvGrpSpPr>
          <p:cNvPr id="20" name="Group 19">
            <a:extLst>
              <a:ext uri="{FF2B5EF4-FFF2-40B4-BE49-F238E27FC236}">
                <a16:creationId xmlns:a16="http://schemas.microsoft.com/office/drawing/2014/main" id="{A9A3357E-EAD2-A1B4-CC29-CF7EE080E499}"/>
              </a:ext>
            </a:extLst>
          </p:cNvPr>
          <p:cNvGrpSpPr/>
          <p:nvPr/>
        </p:nvGrpSpPr>
        <p:grpSpPr>
          <a:xfrm>
            <a:off x="6474675" y="4641406"/>
            <a:ext cx="2742346" cy="413841"/>
            <a:chOff x="3658453" y="4309258"/>
            <a:chExt cx="2742346" cy="413841"/>
          </a:xfrm>
        </p:grpSpPr>
        <p:sp>
          <p:nvSpPr>
            <p:cNvPr id="25" name="Rectangle: Rounded Corners 24">
              <a:extLst>
                <a:ext uri="{FF2B5EF4-FFF2-40B4-BE49-F238E27FC236}">
                  <a16:creationId xmlns:a16="http://schemas.microsoft.com/office/drawing/2014/main" id="{087E8924-46AF-F2F7-4457-F79AF49E6BDB}"/>
                </a:ext>
              </a:extLst>
            </p:cNvPr>
            <p:cNvSpPr/>
            <p:nvPr/>
          </p:nvSpPr>
          <p:spPr>
            <a:xfrm>
              <a:off x="3658453" y="4309258"/>
              <a:ext cx="2609182" cy="41384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6CF9DEF-AA23-97CC-370D-C9F89788ED3B}"/>
                </a:ext>
              </a:extLst>
            </p:cNvPr>
            <p:cNvCxnSpPr>
              <a:cxnSpLocks/>
            </p:cNvCxnSpPr>
            <p:nvPr/>
          </p:nvCxnSpPr>
          <p:spPr>
            <a:xfrm>
              <a:off x="4572000" y="4343271"/>
              <a:ext cx="0" cy="379828"/>
            </a:xfrm>
            <a:prstGeom prst="line">
              <a:avLst/>
            </a:prstGeom>
            <a:ln w="12700">
              <a:solidFill>
                <a:srgbClr val="FF5D2D"/>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64DE0E3-EED4-2A80-96CE-E03360211204}"/>
                </a:ext>
              </a:extLst>
            </p:cNvPr>
            <p:cNvSpPr txBox="1"/>
            <p:nvPr/>
          </p:nvSpPr>
          <p:spPr>
            <a:xfrm>
              <a:off x="3658453" y="4405254"/>
              <a:ext cx="1303256"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July 2022</a:t>
              </a:r>
              <a:endParaRPr lang="en-US" sz="1200" b="1" dirty="0">
                <a:solidFill>
                  <a:srgbClr val="FF5D2D"/>
                </a:solidFill>
                <a:latin typeface="Montserrat" pitchFamily="2" charset="77"/>
                <a:cs typeface="Bebas Neue Regular"/>
              </a:endParaRPr>
            </a:p>
          </p:txBody>
        </p:sp>
        <p:sp>
          <p:nvSpPr>
            <p:cNvPr id="30" name="TextBox 29">
              <a:extLst>
                <a:ext uri="{FF2B5EF4-FFF2-40B4-BE49-F238E27FC236}">
                  <a16:creationId xmlns:a16="http://schemas.microsoft.com/office/drawing/2014/main" id="{0746549C-4F7C-3B61-E7BB-2205840E1192}"/>
                </a:ext>
              </a:extLst>
            </p:cNvPr>
            <p:cNvSpPr txBox="1"/>
            <p:nvPr/>
          </p:nvSpPr>
          <p:spPr>
            <a:xfrm>
              <a:off x="4566310" y="4394685"/>
              <a:ext cx="1834489" cy="276999"/>
            </a:xfrm>
            <a:prstGeom prst="rect">
              <a:avLst/>
            </a:prstGeom>
            <a:noFill/>
          </p:spPr>
          <p:txBody>
            <a:bodyPr wrap="square" rtlCol="0">
              <a:spAutoFit/>
            </a:bodyPr>
            <a:lstStyle/>
            <a:p>
              <a:r>
                <a:rPr lang="en-US" sz="1200" b="1" dirty="0">
                  <a:solidFill>
                    <a:schemeClr val="bg1"/>
                  </a:solidFill>
                  <a:latin typeface="Montserrat" pitchFamily="2" charset="77"/>
                  <a:cs typeface="Bebas Neue Regular"/>
                </a:rPr>
                <a:t>IETF 114-Hackathon</a:t>
              </a:r>
              <a:endParaRPr lang="en-US" sz="1200" b="1" dirty="0">
                <a:solidFill>
                  <a:srgbClr val="FF5D2D"/>
                </a:solidFill>
                <a:latin typeface="Montserrat" pitchFamily="2" charset="77"/>
                <a:cs typeface="Bebas Neue Regular"/>
              </a:endParaRPr>
            </a:p>
          </p:txBody>
        </p:sp>
      </p:grpSp>
      <p:sp>
        <p:nvSpPr>
          <p:cNvPr id="15" name="Title 1">
            <a:extLst>
              <a:ext uri="{FF2B5EF4-FFF2-40B4-BE49-F238E27FC236}">
                <a16:creationId xmlns:a16="http://schemas.microsoft.com/office/drawing/2014/main" id="{282FF265-AFF2-0453-A183-4777AEC5841F}"/>
              </a:ext>
            </a:extLst>
          </p:cNvPr>
          <p:cNvSpPr>
            <a:spLocks noGrp="1"/>
          </p:cNvSpPr>
          <p:nvPr>
            <p:ph type="title"/>
          </p:nvPr>
        </p:nvSpPr>
        <p:spPr>
          <a:xfrm>
            <a:off x="1794089" y="127226"/>
            <a:ext cx="5555822" cy="621552"/>
          </a:xfrm>
        </p:spPr>
        <p:txBody>
          <a:bodyPr anchor="t" anchorCtr="0">
            <a:normAutofit fontScale="90000"/>
          </a:bodyPr>
          <a:lstStyle/>
          <a:p>
            <a:pPr algn="ctr"/>
            <a:r>
              <a:rPr lang="en-US" sz="3600" b="1" i="1" dirty="0">
                <a:solidFill>
                  <a:schemeClr val="bg1"/>
                </a:solidFill>
              </a:rPr>
              <a:t>Come see our demo!</a:t>
            </a:r>
          </a:p>
        </p:txBody>
      </p:sp>
    </p:spTree>
    <p:extLst>
      <p:ext uri="{BB962C8B-B14F-4D97-AF65-F5344CB8AC3E}">
        <p14:creationId xmlns:p14="http://schemas.microsoft.com/office/powerpoint/2010/main" val="20198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6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22933</TotalTime>
  <Words>226</Words>
  <Application>Microsoft Macintosh PowerPoint</Application>
  <PresentationFormat>On-screen Show (16:9)</PresentationFormat>
  <Paragraphs>39</Paragraphs>
  <Slides>5</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Montserrat</vt:lpstr>
      <vt:lpstr>Office Theme</vt:lpstr>
      <vt:lpstr>PowerPoint Presentation</vt:lpstr>
      <vt:lpstr>Safety &amp; Security with Unmanned Aircraft</vt:lpstr>
      <vt:lpstr>The DRIP Protocol</vt:lpstr>
      <vt:lpstr>IETF 114 Hackathon</vt:lpstr>
      <vt:lpstr>Come see our 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MDP</dc:creator>
  <cp:keywords/>
  <dc:description/>
  <cp:lastModifiedBy>Frank Cona</cp:lastModifiedBy>
  <cp:revision>489</cp:revision>
  <cp:lastPrinted>2021-03-30T15:30:52Z</cp:lastPrinted>
  <dcterms:created xsi:type="dcterms:W3CDTF">2018-07-19T01:14:27Z</dcterms:created>
  <dcterms:modified xsi:type="dcterms:W3CDTF">2022-07-24T17:44:08Z</dcterms:modified>
  <cp:category/>
</cp:coreProperties>
</file>